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57" r:id="rId3"/>
    <p:sldId id="307" r:id="rId4"/>
    <p:sldId id="359" r:id="rId5"/>
    <p:sldId id="345" r:id="rId6"/>
    <p:sldId id="403" r:id="rId7"/>
    <p:sldId id="404" r:id="rId8"/>
    <p:sldId id="405" r:id="rId9"/>
    <p:sldId id="272" r:id="rId10"/>
    <p:sldId id="363" r:id="rId11"/>
    <p:sldId id="406" r:id="rId12"/>
    <p:sldId id="407" r:id="rId13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145F82"/>
    <a:srgbClr val="FA524E"/>
    <a:srgbClr val="FF0066"/>
    <a:srgbClr val="3333FF"/>
    <a:srgbClr val="0000CC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76182" autoAdjust="0"/>
  </p:normalViewPr>
  <p:slideViewPr>
    <p:cSldViewPr>
      <p:cViewPr varScale="1">
        <p:scale>
          <a:sx n="45" d="100"/>
          <a:sy n="45" d="100"/>
        </p:scale>
        <p:origin x="212" y="48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22/11/2021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206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041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964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93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2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172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83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26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47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32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49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7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3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0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42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42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25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2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1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50.png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57.png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17" Type="http://schemas.openxmlformats.org/officeDocument/2006/relationships/image" Target="../media/image56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5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54.png"/><Relationship Id="rId10" Type="http://schemas.openxmlformats.org/officeDocument/2006/relationships/image" Target="../media/image25.wmf"/><Relationship Id="rId4" Type="http://schemas.openxmlformats.org/officeDocument/2006/relationships/image" Target="../media/image53.png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png"/><Relationship Id="rId11" Type="http://schemas.openxmlformats.org/officeDocument/2006/relationships/image" Target="../media/image3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emf"/><Relationship Id="rId5" Type="http://schemas.openxmlformats.org/officeDocument/2006/relationships/image" Target="../media/image5.wmf"/><Relationship Id="rId10" Type="http://schemas.openxmlformats.org/officeDocument/2006/relationships/image" Target="../media/image27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34.png"/><Relationship Id="rId5" Type="http://schemas.openxmlformats.org/officeDocument/2006/relationships/image" Target="../media/image10.wmf"/><Relationship Id="rId10" Type="http://schemas.openxmlformats.org/officeDocument/2006/relationships/image" Target="../media/image13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9.png"/><Relationship Id="rId3" Type="http://schemas.openxmlformats.org/officeDocument/2006/relationships/image" Target="../media/image22.png"/><Relationship Id="rId21" Type="http://schemas.openxmlformats.org/officeDocument/2006/relationships/image" Target="../media/image42.png"/><Relationship Id="rId7" Type="http://schemas.openxmlformats.org/officeDocument/2006/relationships/image" Target="../media/image26.png"/><Relationship Id="rId12" Type="http://schemas.openxmlformats.org/officeDocument/2006/relationships/image" Target="../media/image32.png"/><Relationship Id="rId17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5" Type="http://schemas.openxmlformats.org/officeDocument/2006/relationships/image" Target="../media/image24.png"/><Relationship Id="rId15" Type="http://schemas.openxmlformats.org/officeDocument/2006/relationships/image" Target="../media/image36.png"/><Relationship Id="rId10" Type="http://schemas.openxmlformats.org/officeDocument/2006/relationships/image" Target="../media/image30.png"/><Relationship Id="rId19" Type="http://schemas.openxmlformats.org/officeDocument/2006/relationships/image" Target="../media/image40.png"/><Relationship Id="rId4" Type="http://schemas.openxmlformats.org/officeDocument/2006/relationships/image" Target="../media/image23.png"/><Relationship Id="rId9" Type="http://schemas.openxmlformats.org/officeDocument/2006/relationships/image" Target="../media/image29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59854" y="2394208"/>
            <a:ext cx="5538291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HÌNH HỌC LỚP 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1400" y="3442840"/>
            <a:ext cx="15011400" cy="131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ÔN TẬP CHƯƠNG 1</a:t>
            </a:r>
          </a:p>
        </p:txBody>
      </p:sp>
      <p:grpSp>
        <p:nvGrpSpPr>
          <p:cNvPr id="2" name="Group 26"/>
          <p:cNvGrpSpPr/>
          <p:nvPr/>
        </p:nvGrpSpPr>
        <p:grpSpPr>
          <a:xfrm>
            <a:off x="4247547" y="6408011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806879" y="7646473"/>
                  <a:ext cx="560487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234531" y="5105400"/>
            <a:ext cx="13706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LÝ THUYẾT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82488" y="7640053"/>
                  <a:ext cx="561445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</a:p>
              </p:txBody>
            </p:sp>
          </p:grpSp>
        </p:grpSp>
      </p:grpSp>
      <p:sp>
        <p:nvSpPr>
          <p:cNvPr id="54" name="Rounded Rectangle 53"/>
          <p:cNvSpPr/>
          <p:nvPr/>
        </p:nvSpPr>
        <p:spPr>
          <a:xfrm>
            <a:off x="3512667" y="4724400"/>
            <a:ext cx="19013083" cy="586740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4243914" y="7635704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4293039" y="9031901"/>
            <a:ext cx="9472086" cy="968318"/>
            <a:chOff x="739068" y="1515168"/>
            <a:chExt cx="9473319" cy="968444"/>
          </a:xfrm>
        </p:grpSpPr>
        <p:sp>
          <p:nvSpPr>
            <p:cNvPr id="47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ounded Rectangle 133"/>
          <p:cNvSpPr/>
          <p:nvPr/>
        </p:nvSpPr>
        <p:spPr bwMode="auto">
          <a:xfrm>
            <a:off x="541146" y="1524000"/>
            <a:ext cx="23231796" cy="23622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Group 47"/>
          <p:cNvGrpSpPr/>
          <p:nvPr/>
        </p:nvGrpSpPr>
        <p:grpSpPr>
          <a:xfrm>
            <a:off x="909007" y="381000"/>
            <a:ext cx="9472086" cy="968318"/>
            <a:chOff x="739068" y="1515168"/>
            <a:chExt cx="9473319" cy="968444"/>
          </a:xfrm>
          <a:solidFill>
            <a:schemeClr val="bg2"/>
          </a:solidFill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  <a:grpFill/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  <a:grpFill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3494674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133">
            <a:extLst>
              <a:ext uri="{FF2B5EF4-FFF2-40B4-BE49-F238E27FC236}">
                <a16:creationId xmlns:a16="http://schemas.microsoft.com/office/drawing/2014/main" id="{AC3B1AD3-C20C-472D-B392-565A92876608}"/>
              </a:ext>
            </a:extLst>
          </p:cNvPr>
          <p:cNvSpPr/>
          <p:nvPr/>
        </p:nvSpPr>
        <p:spPr bwMode="auto">
          <a:xfrm>
            <a:off x="533400" y="4495799"/>
            <a:ext cx="23231796" cy="5334001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133">
            <a:extLst>
              <a:ext uri="{FF2B5EF4-FFF2-40B4-BE49-F238E27FC236}">
                <a16:creationId xmlns:a16="http://schemas.microsoft.com/office/drawing/2014/main" id="{4599740B-F7ED-47F4-AED0-B4AF24EF7C89}"/>
              </a:ext>
            </a:extLst>
          </p:cNvPr>
          <p:cNvSpPr/>
          <p:nvPr/>
        </p:nvSpPr>
        <p:spPr bwMode="auto">
          <a:xfrm>
            <a:off x="533400" y="10439399"/>
            <a:ext cx="23231796" cy="3048001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3DBA9A8-BE5E-45C9-A17D-F2D4F13A65F0}"/>
                  </a:ext>
                </a:extLst>
              </p:cNvPr>
              <p:cNvSpPr/>
              <p:nvPr/>
            </p:nvSpPr>
            <p:spPr>
              <a:xfrm>
                <a:off x="1207060" y="1600200"/>
                <a:ext cx="18300140" cy="87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5.</a:t>
                </a:r>
                <a:r>
                  <a:rPr lang="en-US" sz="4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𝑎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=</m:t>
                    </m:r>
                    <m:d>
                      <m:dPr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𝑥</m:t>
                        </m:r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𝑏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=</m:t>
                    </m:r>
                    <m:d>
                      <m:dPr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−5;1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𝑐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=(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𝑥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;7)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Vecto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𝑐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𝑎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ahoma" pitchFamily="34" charset="0"/>
                      </a:rPr>
                      <m:t>+3</m:t>
                    </m:r>
                    <m:acc>
                      <m:accPr>
                        <m:chr m:val="⃗"/>
                        <m:ctrlPr>
                          <a:rPr kumimoji="0" lang="en-US" sz="440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ahoma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nếu</a:t>
                </a:r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3DBA9A8-BE5E-45C9-A17D-F2D4F13A65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1600200"/>
                <a:ext cx="18300140" cy="870110"/>
              </a:xfrm>
              <a:prstGeom prst="rect">
                <a:avLst/>
              </a:prstGeom>
              <a:blipFill>
                <a:blip r:embed="rId4"/>
                <a:stretch>
                  <a:fillRect l="-1332" t="-2817" b="-33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66C2C8E-0CF2-46BB-8C8B-E047B9398DE2}"/>
                  </a:ext>
                </a:extLst>
              </p:cNvPr>
              <p:cNvSpPr/>
              <p:nvPr/>
            </p:nvSpPr>
            <p:spPr>
              <a:xfrm>
                <a:off x="1345618" y="2642352"/>
                <a:ext cx="354301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=−15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66C2C8E-0CF2-46BB-8C8B-E047B9398D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618" y="2642352"/>
                <a:ext cx="3543010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D9C81F0-58AC-4649-8CDF-32DF97579E1A}"/>
                  </a:ext>
                </a:extLst>
              </p:cNvPr>
              <p:cNvSpPr/>
              <p:nvPr/>
            </p:nvSpPr>
            <p:spPr>
              <a:xfrm>
                <a:off x="4854425" y="2647606"/>
                <a:ext cx="47085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D9C81F0-58AC-4649-8CDF-32DF97579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425" y="2647606"/>
                <a:ext cx="4708543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C7A2FBF3-A328-420D-8149-C57BE663E7EE}"/>
                  </a:ext>
                </a:extLst>
              </p:cNvPr>
              <p:cNvSpPr/>
              <p:nvPr/>
            </p:nvSpPr>
            <p:spPr>
              <a:xfrm>
                <a:off x="10158218" y="2700082"/>
                <a:ext cx="474124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=5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C7A2FBF3-A328-420D-8149-C57BE663E7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8218" y="2700082"/>
                <a:ext cx="4741244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0A0E5B0-D435-4C72-A3A8-4F58C50CAC2C}"/>
                  </a:ext>
                </a:extLst>
              </p:cNvPr>
              <p:cNvSpPr/>
              <p:nvPr/>
            </p:nvSpPr>
            <p:spPr>
              <a:xfrm>
                <a:off x="16078200" y="2700082"/>
                <a:ext cx="40234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80A0E5B0-D435-4C72-A3A8-4F58C50CAC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8200" y="2700082"/>
                <a:ext cx="402346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>
            <a:extLst>
              <a:ext uri="{FF2B5EF4-FFF2-40B4-BE49-F238E27FC236}">
                <a16:creationId xmlns:a16="http://schemas.microsoft.com/office/drawing/2014/main" id="{D7573239-EB46-44E4-A455-B87D2033CBE2}"/>
              </a:ext>
            </a:extLst>
          </p:cNvPr>
          <p:cNvSpPr/>
          <p:nvPr/>
        </p:nvSpPr>
        <p:spPr>
          <a:xfrm>
            <a:off x="9265173" y="2700082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8CE2D3D-07D8-407F-897A-AD4BFF9FDEDF}"/>
              </a:ext>
            </a:extLst>
          </p:cNvPr>
          <p:cNvSpPr/>
          <p:nvPr/>
        </p:nvSpPr>
        <p:spPr>
          <a:xfrm>
            <a:off x="16639659" y="2570640"/>
            <a:ext cx="886341" cy="89888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5">
                <a:extLst>
                  <a:ext uri="{FF2B5EF4-FFF2-40B4-BE49-F238E27FC236}">
                    <a16:creationId xmlns:a16="http://schemas.microsoft.com/office/drawing/2014/main" id="{BD09478A-262B-4BE6-AB93-DC31684BA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000" y="4513426"/>
                <a:ext cx="15435764" cy="948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182880" tIns="91440" rIns="182880" bIns="9144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18288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400" b="1" i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6.</a:t>
                </a:r>
                <a:r>
                  <a:rPr lang="en-US" sz="44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4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𝐼𝐴</m:t>
                        </m:r>
                      </m:e>
                    </m:acc>
                    <m:r>
                      <a:rPr lang="vi-VN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acc>
                      <m:accPr>
                        <m:chr m:val="⃗"/>
                        <m:ctrlP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𝐼𝐵</m:t>
                        </m:r>
                      </m:e>
                    </m:acc>
                    <m:r>
                      <a:rPr lang="vi-VN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6" name="Rectangle 5">
                <a:extLst>
                  <a:ext uri="{FF2B5EF4-FFF2-40B4-BE49-F238E27FC236}">
                    <a16:creationId xmlns:a16="http://schemas.microsoft.com/office/drawing/2014/main" id="{BD09478A-262B-4BE6-AB93-DC31684BA8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4513426"/>
                <a:ext cx="15435764" cy="948401"/>
              </a:xfrm>
              <a:prstGeom prst="rect">
                <a:avLst/>
              </a:prstGeom>
              <a:blipFill>
                <a:blip r:embed="rId9"/>
                <a:stretch>
                  <a:fillRect l="-1027" b="-2628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Rectangle 96">
            <a:extLst>
              <a:ext uri="{FF2B5EF4-FFF2-40B4-BE49-F238E27FC236}">
                <a16:creationId xmlns:a16="http://schemas.microsoft.com/office/drawing/2014/main" id="{6C192717-45B0-4AAF-943A-802076DE2ACE}"/>
              </a:ext>
            </a:extLst>
          </p:cNvPr>
          <p:cNvSpPr/>
          <p:nvPr/>
        </p:nvSpPr>
        <p:spPr>
          <a:xfrm>
            <a:off x="1960072" y="5739241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1C06E093-9022-485A-8804-231C3435CF4A}"/>
                  </a:ext>
                </a:extLst>
              </p:cNvPr>
              <p:cNvSpPr/>
              <p:nvPr/>
            </p:nvSpPr>
            <p:spPr>
              <a:xfrm>
                <a:off x="1951044" y="6569125"/>
                <a:ext cx="10710111" cy="1051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vi-VN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𝐼𝐵</m:t>
                    </m:r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</m:oMath>
                </a14:m>
                <a:endParaRPr lang="en-GB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1C06E093-9022-485A-8804-231C3435CF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044" y="6569125"/>
                <a:ext cx="10710111" cy="1051826"/>
              </a:xfrm>
              <a:prstGeom prst="rect">
                <a:avLst/>
              </a:prstGeom>
              <a:blipFill>
                <a:blip r:embed="rId10"/>
                <a:stretch>
                  <a:fillRect l="-2277" b="-12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CC88E923-32A7-4634-9B32-B02C09EEA9D9}"/>
                  </a:ext>
                </a:extLst>
              </p:cNvPr>
              <p:cNvSpPr/>
              <p:nvPr/>
            </p:nvSpPr>
            <p:spPr>
              <a:xfrm>
                <a:off x="1994708" y="8320774"/>
                <a:ext cx="12603156" cy="1051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vi-VN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 đường thẳng </a:t>
                </a:r>
                <a:r>
                  <a:rPr lang="vi-VN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𝐼𝐵</m:t>
                    </m:r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4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vi-VN" sz="4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</m:oMath>
                </a14:m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</a:t>
                </a:r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CC88E923-32A7-4634-9B32-B02C09EEA9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708" y="8320774"/>
                <a:ext cx="12603156" cy="1051826"/>
              </a:xfrm>
              <a:prstGeom prst="rect">
                <a:avLst/>
              </a:prstGeom>
              <a:blipFill>
                <a:blip r:embed="rId11"/>
                <a:stretch>
                  <a:fillRect l="-1934" b="-1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>
            <a:extLst>
              <a:ext uri="{FF2B5EF4-FFF2-40B4-BE49-F238E27FC236}">
                <a16:creationId xmlns:a16="http://schemas.microsoft.com/office/drawing/2014/main" id="{27E3A280-043A-492C-B478-AFBAAD19CC02}"/>
              </a:ext>
            </a:extLst>
          </p:cNvPr>
          <p:cNvSpPr/>
          <p:nvPr/>
        </p:nvSpPr>
        <p:spPr>
          <a:xfrm>
            <a:off x="1931705" y="7596916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C5F68DD5-29AF-4081-93DB-A519A3681970}"/>
                  </a:ext>
                </a:extLst>
              </p:cNvPr>
              <p:cNvSpPr/>
              <p:nvPr/>
            </p:nvSpPr>
            <p:spPr>
              <a:xfrm>
                <a:off x="2743200" y="5629201"/>
                <a:ext cx="12448309" cy="1051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ngoài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GB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𝐼𝐵</m:t>
                    </m:r>
                    <m:r>
                      <a:rPr lang="vi-VN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vi-VN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vi-VN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</m:oMath>
                </a14:m>
                <a:endParaRPr lang="en-GB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C5F68DD5-29AF-4081-93DB-A519A36819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5629201"/>
                <a:ext cx="12448309" cy="1051826"/>
              </a:xfrm>
              <a:prstGeom prst="rect">
                <a:avLst/>
              </a:prstGeom>
              <a:blipFill>
                <a:blip r:embed="rId12"/>
                <a:stretch>
                  <a:fillRect l="-1959" b="-1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>
            <a:extLst>
              <a:ext uri="{FF2B5EF4-FFF2-40B4-BE49-F238E27FC236}">
                <a16:creationId xmlns:a16="http://schemas.microsoft.com/office/drawing/2014/main" id="{F74BEEE5-D100-4152-9D1C-AD6A10ABCCC6}"/>
              </a:ext>
            </a:extLst>
          </p:cNvPr>
          <p:cNvSpPr/>
          <p:nvPr/>
        </p:nvSpPr>
        <p:spPr>
          <a:xfrm>
            <a:off x="2743200" y="7612559"/>
            <a:ext cx="71256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AB.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92F2606B-A9DF-4457-986E-A4E426DF29F4}"/>
              </a:ext>
            </a:extLst>
          </p:cNvPr>
          <p:cNvSpPr/>
          <p:nvPr/>
        </p:nvSpPr>
        <p:spPr>
          <a:xfrm>
            <a:off x="1676400" y="6632054"/>
            <a:ext cx="999901" cy="88717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4" name="Rectangle 14">
            <a:extLst>
              <a:ext uri="{FF2B5EF4-FFF2-40B4-BE49-F238E27FC236}">
                <a16:creationId xmlns:a16="http://schemas.microsoft.com/office/drawing/2014/main" id="{5EFCBEAE-BE1E-446C-A2E7-83B574EA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6595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E8ED435B-605D-4E2A-A4F2-EE4F5F1A0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93" y="11429085"/>
            <a:ext cx="1371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">
            <a:extLst>
              <a:ext uri="{FF2B5EF4-FFF2-40B4-BE49-F238E27FC236}">
                <a16:creationId xmlns:a16="http://schemas.microsoft.com/office/drawing/2014/main" id="{3DDAE7A3-C45A-4EB9-AF4A-B982AB58B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019892"/>
              </p:ext>
            </p:extLst>
          </p:nvPr>
        </p:nvGraphicFramePr>
        <p:xfrm>
          <a:off x="3115160" y="12292449"/>
          <a:ext cx="5833883" cy="1079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3" imgW="1434960" imgH="266400" progId="Equation.DSMT4">
                  <p:embed/>
                </p:oleObj>
              </mc:Choice>
              <mc:Fallback>
                <p:oleObj name="Equation" r:id="rId13" imgW="1434960" imgH="266400" progId="Equation.DSMT4">
                  <p:embed/>
                  <p:pic>
                    <p:nvPicPr>
                      <p:cNvPr id="39" name="Object 3">
                        <a:extLst>
                          <a:ext uri="{FF2B5EF4-FFF2-40B4-BE49-F238E27FC236}">
                            <a16:creationId xmlns:a16="http://schemas.microsoft.com/office/drawing/2014/main" id="{3DDAE7A3-C45A-4EB9-AF4A-B982AB58B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5160" y="12292449"/>
                        <a:ext cx="5833883" cy="10795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7">
            <a:extLst>
              <a:ext uri="{FF2B5EF4-FFF2-40B4-BE49-F238E27FC236}">
                <a16:creationId xmlns:a16="http://schemas.microsoft.com/office/drawing/2014/main" id="{151327C7-8992-4AAA-8841-195CA15C1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3957" y="12410351"/>
            <a:ext cx="106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6">
            <a:extLst>
              <a:ext uri="{FF2B5EF4-FFF2-40B4-BE49-F238E27FC236}">
                <a16:creationId xmlns:a16="http://schemas.microsoft.com/office/drawing/2014/main" id="{C1005902-7187-451D-8809-DA95CEF9B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134721"/>
              </p:ext>
            </p:extLst>
          </p:nvPr>
        </p:nvGraphicFramePr>
        <p:xfrm>
          <a:off x="3039288" y="11376825"/>
          <a:ext cx="6219825" cy="104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5" imgW="1574640" imgH="266400" progId="Equation.DSMT4">
                  <p:embed/>
                </p:oleObj>
              </mc:Choice>
              <mc:Fallback>
                <p:oleObj name="Equation" r:id="rId15" imgW="1574640" imgH="266400" progId="Equation.DSMT4">
                  <p:embed/>
                  <p:pic>
                    <p:nvPicPr>
                      <p:cNvPr id="42" name="Object 6">
                        <a:extLst>
                          <a:ext uri="{FF2B5EF4-FFF2-40B4-BE49-F238E27FC236}">
                            <a16:creationId xmlns:a16="http://schemas.microsoft.com/office/drawing/2014/main" id="{C1005902-7187-451D-8809-DA95CEF9B8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9288" y="11376825"/>
                        <a:ext cx="6219825" cy="1048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10">
            <a:extLst>
              <a:ext uri="{FF2B5EF4-FFF2-40B4-BE49-F238E27FC236}">
                <a16:creationId xmlns:a16="http://schemas.microsoft.com/office/drawing/2014/main" id="{420C0774-7175-49CA-87F2-BDF6653F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83" y="11446651"/>
            <a:ext cx="1219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44" name="Object 9">
            <a:extLst>
              <a:ext uri="{FF2B5EF4-FFF2-40B4-BE49-F238E27FC236}">
                <a16:creationId xmlns:a16="http://schemas.microsoft.com/office/drawing/2014/main" id="{5DBB8033-536E-43BD-BC68-D96E018626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191061"/>
              </p:ext>
            </p:extLst>
          </p:nvPr>
        </p:nvGraphicFramePr>
        <p:xfrm>
          <a:off x="11737926" y="11412292"/>
          <a:ext cx="4865757" cy="1047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7" imgW="1231560" imgH="266400" progId="Equation.DSMT4">
                  <p:embed/>
                </p:oleObj>
              </mc:Choice>
              <mc:Fallback>
                <p:oleObj name="Equation" r:id="rId17" imgW="1231560" imgH="266400" progId="Equation.DSMT4">
                  <p:embed/>
                  <p:pic>
                    <p:nvPicPr>
                      <p:cNvPr id="44" name="Object 9">
                        <a:extLst>
                          <a:ext uri="{FF2B5EF4-FFF2-40B4-BE49-F238E27FC236}">
                            <a16:creationId xmlns:a16="http://schemas.microsoft.com/office/drawing/2014/main" id="{5DBB8033-536E-43BD-BC68-D96E018626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7926" y="11412292"/>
                        <a:ext cx="4865757" cy="10478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>
            <a:extLst>
              <a:ext uri="{FF2B5EF4-FFF2-40B4-BE49-F238E27FC236}">
                <a16:creationId xmlns:a16="http://schemas.microsoft.com/office/drawing/2014/main" id="{C0C64F25-5EB3-45C4-8B53-3877460A4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83" y="12451021"/>
            <a:ext cx="1219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46" name="Object 12">
            <a:extLst>
              <a:ext uri="{FF2B5EF4-FFF2-40B4-BE49-F238E27FC236}">
                <a16:creationId xmlns:a16="http://schemas.microsoft.com/office/drawing/2014/main" id="{6B5A81FD-E5E6-415A-8EBD-F9C9F6BB88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061431"/>
              </p:ext>
            </p:extLst>
          </p:nvPr>
        </p:nvGraphicFramePr>
        <p:xfrm>
          <a:off x="11664972" y="12365630"/>
          <a:ext cx="4938712" cy="104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9" imgW="1257120" imgH="266400" progId="Equation.DSMT4">
                  <p:embed/>
                </p:oleObj>
              </mc:Choice>
              <mc:Fallback>
                <p:oleObj name="Equation" r:id="rId19" imgW="1257120" imgH="266400" progId="Equation.DSMT4">
                  <p:embed/>
                  <p:pic>
                    <p:nvPicPr>
                      <p:cNvPr id="46" name="Object 12">
                        <a:extLst>
                          <a:ext uri="{FF2B5EF4-FFF2-40B4-BE49-F238E27FC236}">
                            <a16:creationId xmlns:a16="http://schemas.microsoft.com/office/drawing/2014/main" id="{6B5A81FD-E5E6-415A-8EBD-F9C9F6BB88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4972" y="12365630"/>
                        <a:ext cx="4938712" cy="10455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5">
            <a:extLst>
              <a:ext uri="{FF2B5EF4-FFF2-40B4-BE49-F238E27FC236}">
                <a16:creationId xmlns:a16="http://schemas.microsoft.com/office/drawing/2014/main" id="{38FDAC13-06CE-4F7B-86B1-21198C0FE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489929"/>
            <a:ext cx="1580407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vectơ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vectơ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D6A2F59-F76C-46BC-A25B-C98ABC25EF55}"/>
              </a:ext>
            </a:extLst>
          </p:cNvPr>
          <p:cNvSpPr/>
          <p:nvPr/>
        </p:nvSpPr>
        <p:spPr>
          <a:xfrm>
            <a:off x="10686097" y="12367425"/>
            <a:ext cx="888386" cy="86177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8683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6" grpId="0" animBg="1"/>
      <p:bldP spid="96" grpId="0"/>
      <p:bldP spid="97" grpId="0"/>
      <p:bldP spid="98" grpId="0"/>
      <p:bldP spid="99" grpId="0"/>
      <p:bldP spid="100" grpId="0"/>
      <p:bldP spid="100" grpId="1" build="allAtOnce"/>
      <p:bldP spid="101" grpId="0"/>
      <p:bldP spid="102" grpId="0"/>
      <p:bldP spid="103" grpId="0" animBg="1"/>
      <p:bldP spid="38" grpId="0"/>
      <p:bldP spid="41" grpId="0"/>
      <p:bldP spid="43" grpId="0"/>
      <p:bldP spid="43" grpId="1" build="allAtOnce"/>
      <p:bldP spid="45" grpId="0"/>
      <p:bldP spid="47" grpId="0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ounded Rectangle 133"/>
          <p:cNvSpPr/>
          <p:nvPr/>
        </p:nvSpPr>
        <p:spPr bwMode="auto">
          <a:xfrm>
            <a:off x="541146" y="1524000"/>
            <a:ext cx="23231796" cy="30480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Group 47"/>
          <p:cNvGrpSpPr/>
          <p:nvPr/>
        </p:nvGrpSpPr>
        <p:grpSpPr>
          <a:xfrm>
            <a:off x="909007" y="381000"/>
            <a:ext cx="9472086" cy="968318"/>
            <a:chOff x="739068" y="1515168"/>
            <a:chExt cx="9473319" cy="968444"/>
          </a:xfrm>
          <a:solidFill>
            <a:schemeClr val="bg2"/>
          </a:solidFill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  <a:grpFill/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  <a:grpFill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3494674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133">
            <a:extLst>
              <a:ext uri="{FF2B5EF4-FFF2-40B4-BE49-F238E27FC236}">
                <a16:creationId xmlns:a16="http://schemas.microsoft.com/office/drawing/2014/main" id="{AC3B1AD3-C20C-472D-B392-565A92876608}"/>
              </a:ext>
            </a:extLst>
          </p:cNvPr>
          <p:cNvSpPr/>
          <p:nvPr/>
        </p:nvSpPr>
        <p:spPr bwMode="auto">
          <a:xfrm>
            <a:off x="533400" y="5510901"/>
            <a:ext cx="23231796" cy="6452499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">
            <a:extLst>
              <a:ext uri="{FF2B5EF4-FFF2-40B4-BE49-F238E27FC236}">
                <a16:creationId xmlns:a16="http://schemas.microsoft.com/office/drawing/2014/main" id="{2B72D818-31A5-4F8C-AEEE-C750847ED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638" y="2613650"/>
            <a:ext cx="1371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FDBE5042-0C8D-43CA-9E66-1E222D5F3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413" y="3492404"/>
            <a:ext cx="106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1" name="Rectangle 10">
            <a:extLst>
              <a:ext uri="{FF2B5EF4-FFF2-40B4-BE49-F238E27FC236}">
                <a16:creationId xmlns:a16="http://schemas.microsoft.com/office/drawing/2014/main" id="{1D1D52C9-FA21-4140-980A-7F8909474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5638" y="2717837"/>
            <a:ext cx="1219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2" name="Rectangle 13">
            <a:extLst>
              <a:ext uri="{FF2B5EF4-FFF2-40B4-BE49-F238E27FC236}">
                <a16:creationId xmlns:a16="http://schemas.microsoft.com/office/drawing/2014/main" id="{6CDEADFF-3C25-4CF3-8E9B-2972AA21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1987" y="3621788"/>
            <a:ext cx="1219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2B701E3-C16B-466D-8D98-7E0CB5EB4C29}"/>
              </a:ext>
            </a:extLst>
          </p:cNvPr>
          <p:cNvSpPr/>
          <p:nvPr/>
        </p:nvSpPr>
        <p:spPr>
          <a:xfrm>
            <a:off x="1705140" y="3506952"/>
            <a:ext cx="809460" cy="760248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97AEF64B-EFD8-4D3A-BE81-6E79E1C30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1913" y="1524000"/>
                <a:ext cx="19413487" cy="861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182880" tIns="91440" rIns="182880" bIns="9144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 8.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itchFamily="18" charset="0"/>
                  </a:rPr>
                  <a:t> 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hai vectơ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GB" sz="44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>
                            <a:latin typeface="Cambria Math" panose="02040503050406030204" pitchFamily="18" charset="0"/>
                          </a:rPr>
                          <m:t>3;−2</m:t>
                        </m:r>
                      </m:e>
                    </m:d>
                    <m:r>
                      <a:rPr lang="vi-VN" sz="4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vi-VN" sz="44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vi-VN" sz="4400" b="0" i="0" smtClean="0">
                        <a:latin typeface="Cambria Math" panose="02040503050406030204" pitchFamily="18" charset="0"/>
                      </a:rPr>
                      <m:t>à </m:t>
                    </m:r>
                    <m:acc>
                      <m:accPr>
                        <m:chr m:val="⃗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GB" sz="44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>
                            <a:latin typeface="Cambria Math" panose="02040503050406030204" pitchFamily="18" charset="0"/>
                          </a:rPr>
                          <m:t>1;6</m:t>
                        </m:r>
                      </m:e>
                    </m:d>
                    <m:r>
                      <a:rPr lang="en-GB" sz="4400">
                        <a:latin typeface="Cambria Math" panose="02040503050406030204" pitchFamily="18" charset="0"/>
                      </a:rPr>
                      <m:t>.</m:t>
                    </m:r>
                    <m:r>
                      <a:rPr lang="vi-VN" sz="4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Khẳng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</a:t>
                </a:r>
                <a:r>
                  <a:rPr lang="fr-FR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GB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97AEF64B-EFD8-4D3A-BE81-6E79E1C302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1913" y="1524000"/>
                <a:ext cx="19413487" cy="861774"/>
              </a:xfrm>
              <a:prstGeom prst="rect">
                <a:avLst/>
              </a:prstGeom>
              <a:blipFill>
                <a:blip r:embed="rId4"/>
                <a:stretch>
                  <a:fillRect l="-816" t="-7801" r="-377" b="-2907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DBDB6763-133B-48CB-A922-D2B4BA166340}"/>
              </a:ext>
            </a:extLst>
          </p:cNvPr>
          <p:cNvGrpSpPr/>
          <p:nvPr/>
        </p:nvGrpSpPr>
        <p:grpSpPr>
          <a:xfrm>
            <a:off x="2846439" y="2565437"/>
            <a:ext cx="8718299" cy="1041446"/>
            <a:chOff x="4876801" y="5244351"/>
            <a:chExt cx="8041793" cy="1041446"/>
          </a:xfrm>
        </p:grpSpPr>
        <p:graphicFrame>
          <p:nvGraphicFramePr>
            <p:cNvPr id="57" name="Object 6">
              <a:extLst>
                <a:ext uri="{FF2B5EF4-FFF2-40B4-BE49-F238E27FC236}">
                  <a16:creationId xmlns:a16="http://schemas.microsoft.com/office/drawing/2014/main" id="{3AE7EC71-6940-42F4-B2D6-63F1F229DA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025382"/>
                </p:ext>
              </p:extLst>
            </p:nvPr>
          </p:nvGraphicFramePr>
          <p:xfrm>
            <a:off x="4876801" y="5244351"/>
            <a:ext cx="4035426" cy="1041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Equation" r:id="rId5" imgW="1028520" imgH="266400" progId="Equation.DSMT4">
                    <p:embed/>
                  </p:oleObj>
                </mc:Choice>
                <mc:Fallback>
                  <p:oleObj name="Equation" r:id="rId5" imgW="1028520" imgH="266400" progId="Equation.DSMT4">
                    <p:embed/>
                    <p:pic>
                      <p:nvPicPr>
                        <p:cNvPr id="57" name="Object 6">
                          <a:extLst>
                            <a:ext uri="{FF2B5EF4-FFF2-40B4-BE49-F238E27FC236}">
                              <a16:creationId xmlns:a16="http://schemas.microsoft.com/office/drawing/2014/main" id="{3AE7EC71-6940-42F4-B2D6-63F1F229DAA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1" y="5244351"/>
                          <a:ext cx="4035426" cy="104144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3C27DE2D-BD85-4D09-A8DF-FAFAA631F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169" y="5292563"/>
              <a:ext cx="4035425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182880" tIns="91440" rIns="182880" bIns="9144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1828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ngược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hướng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2BDAA91-FC17-43CC-B947-C751A7AA7449}"/>
              </a:ext>
            </a:extLst>
          </p:cNvPr>
          <p:cNvGrpSpPr/>
          <p:nvPr/>
        </p:nvGrpSpPr>
        <p:grpSpPr>
          <a:xfrm>
            <a:off x="12600038" y="2634560"/>
            <a:ext cx="5572057" cy="914547"/>
            <a:chOff x="15862300" y="5287814"/>
            <a:chExt cx="5572057" cy="914547"/>
          </a:xfrm>
        </p:grpSpPr>
        <p:graphicFrame>
          <p:nvGraphicFramePr>
            <p:cNvPr id="76" name="Object 9">
              <a:extLst>
                <a:ext uri="{FF2B5EF4-FFF2-40B4-BE49-F238E27FC236}">
                  <a16:creationId xmlns:a16="http://schemas.microsoft.com/office/drawing/2014/main" id="{A030F19C-AE29-49D4-AA1F-01CAF1AFC74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660402"/>
                </p:ext>
              </p:extLst>
            </p:nvPr>
          </p:nvGraphicFramePr>
          <p:xfrm>
            <a:off x="15862300" y="5287814"/>
            <a:ext cx="1004888" cy="914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7" imgW="279360" imgH="241200" progId="Equation.DSMT4">
                    <p:embed/>
                  </p:oleObj>
                </mc:Choice>
                <mc:Fallback>
                  <p:oleObj name="Equation" r:id="rId7" imgW="279360" imgH="241200" progId="Equation.DSMT4">
                    <p:embed/>
                    <p:pic>
                      <p:nvPicPr>
                        <p:cNvPr id="76" name="Object 9">
                          <a:extLst>
                            <a:ext uri="{FF2B5EF4-FFF2-40B4-BE49-F238E27FC236}">
                              <a16:creationId xmlns:a16="http://schemas.microsoft.com/office/drawing/2014/main" id="{A030F19C-AE29-49D4-AA1F-01CAF1AFC74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62300" y="5287814"/>
                          <a:ext cx="1004888" cy="91454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" name="Rectangle 4">
              <a:extLst>
                <a:ext uri="{FF2B5EF4-FFF2-40B4-BE49-F238E27FC236}">
                  <a16:creationId xmlns:a16="http://schemas.microsoft.com/office/drawing/2014/main" id="{11615FF5-22BC-4905-9DA6-6127FC49B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2900" y="5329991"/>
              <a:ext cx="4581457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182880" tIns="91440" rIns="182880" bIns="9144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1828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cùng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phương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796D4FB-4F0B-43D8-90FC-7FF2322D3870}"/>
              </a:ext>
            </a:extLst>
          </p:cNvPr>
          <p:cNvGrpSpPr/>
          <p:nvPr/>
        </p:nvGrpSpPr>
        <p:grpSpPr>
          <a:xfrm>
            <a:off x="2819400" y="3455911"/>
            <a:ext cx="7951787" cy="982468"/>
            <a:chOff x="4770438" y="7239000"/>
            <a:chExt cx="7951787" cy="982468"/>
          </a:xfrm>
        </p:grpSpPr>
        <p:graphicFrame>
          <p:nvGraphicFramePr>
            <p:cNvPr id="79" name="Object 3">
              <a:extLst>
                <a:ext uri="{FF2B5EF4-FFF2-40B4-BE49-F238E27FC236}">
                  <a16:creationId xmlns:a16="http://schemas.microsoft.com/office/drawing/2014/main" id="{CEF105FC-8934-46A8-9C4B-A544F8D204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5972251"/>
                </p:ext>
              </p:extLst>
            </p:nvPr>
          </p:nvGraphicFramePr>
          <p:xfrm>
            <a:off x="4770438" y="7239000"/>
            <a:ext cx="4035425" cy="982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quation" r:id="rId9" imgW="1091880" imgH="266400" progId="Equation.DSMT4">
                    <p:embed/>
                  </p:oleObj>
                </mc:Choice>
                <mc:Fallback>
                  <p:oleObj name="Equation" r:id="rId9" imgW="1091880" imgH="266400" progId="Equation.DSMT4">
                    <p:embed/>
                    <p:pic>
                      <p:nvPicPr>
                        <p:cNvPr id="79" name="Object 3">
                          <a:extLst>
                            <a:ext uri="{FF2B5EF4-FFF2-40B4-BE49-F238E27FC236}">
                              <a16:creationId xmlns:a16="http://schemas.microsoft.com/office/drawing/2014/main" id="{CEF105FC-8934-46A8-9C4B-A544F8D2044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0438" y="7239000"/>
                          <a:ext cx="4035425" cy="98246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Rectangle 4">
              <a:extLst>
                <a:ext uri="{FF2B5EF4-FFF2-40B4-BE49-F238E27FC236}">
                  <a16:creationId xmlns:a16="http://schemas.microsoft.com/office/drawing/2014/main" id="{D85137C7-092B-4D32-A890-9D6762D1F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6800" y="7239000"/>
              <a:ext cx="4035425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182880" tIns="91440" rIns="182880" bIns="9144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1828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cùng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hướng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37409F8-E1F3-4FA3-8FAE-152353A76384}"/>
              </a:ext>
            </a:extLst>
          </p:cNvPr>
          <p:cNvGrpSpPr/>
          <p:nvPr/>
        </p:nvGrpSpPr>
        <p:grpSpPr>
          <a:xfrm>
            <a:off x="12528600" y="3505200"/>
            <a:ext cx="6926263" cy="908280"/>
            <a:chOff x="15903575" y="7321320"/>
            <a:chExt cx="6926263" cy="908280"/>
          </a:xfrm>
        </p:grpSpPr>
        <p:graphicFrame>
          <p:nvGraphicFramePr>
            <p:cNvPr id="89" name="Object 12">
              <a:extLst>
                <a:ext uri="{FF2B5EF4-FFF2-40B4-BE49-F238E27FC236}">
                  <a16:creationId xmlns:a16="http://schemas.microsoft.com/office/drawing/2014/main" id="{44AD5900-2928-435D-8BB1-1B07861AAD2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4923729"/>
                </p:ext>
              </p:extLst>
            </p:nvPr>
          </p:nvGraphicFramePr>
          <p:xfrm>
            <a:off x="15903575" y="7321320"/>
            <a:ext cx="2232025" cy="873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8" name="Equation" r:id="rId11" imgW="583920" imgH="228600" progId="Equation.DSMT4">
                    <p:embed/>
                  </p:oleObj>
                </mc:Choice>
                <mc:Fallback>
                  <p:oleObj name="Equation" r:id="rId11" imgW="583920" imgH="228600" progId="Equation.DSMT4">
                    <p:embed/>
                    <p:pic>
                      <p:nvPicPr>
                        <p:cNvPr id="89" name="Object 12">
                          <a:extLst>
                            <a:ext uri="{FF2B5EF4-FFF2-40B4-BE49-F238E27FC236}">
                              <a16:creationId xmlns:a16="http://schemas.microsoft.com/office/drawing/2014/main" id="{44AD5900-2928-435D-8BB1-1B07861AAD2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03575" y="7321320"/>
                          <a:ext cx="2232025" cy="8732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" name="Rectangle 4">
              <a:extLst>
                <a:ext uri="{FF2B5EF4-FFF2-40B4-BE49-F238E27FC236}">
                  <a16:creationId xmlns:a16="http://schemas.microsoft.com/office/drawing/2014/main" id="{33573CBD-9587-40E1-86FA-C84AE629B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83200" y="7367826"/>
              <a:ext cx="4846638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182880" tIns="91440" rIns="182880" bIns="9144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1828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cùng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4400" dirty="0" err="1">
                  <a:latin typeface="Times New Roman" panose="02020603050405020304" pitchFamily="18" charset="0"/>
                  <a:cs typeface="Times New Roman" pitchFamily="18" charset="0"/>
                </a:rPr>
                <a:t>phương</a:t>
              </a:r>
              <a:r>
                <a:rPr lang="en-US" sz="4400" dirty="0">
                  <a:latin typeface="Times New Roman" panose="02020603050405020304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91" name="Rectangle 5">
            <a:extLst>
              <a:ext uri="{FF2B5EF4-FFF2-40B4-BE49-F238E27FC236}">
                <a16:creationId xmlns:a16="http://schemas.microsoft.com/office/drawing/2014/main" id="{BB39D531-A9D7-4CD4-8940-D682BFD47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32" y="5699924"/>
            <a:ext cx="2282766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/>
          <a:p>
            <a:pPr defTabSz="182880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9.</a:t>
            </a:r>
            <a:r>
              <a:rPr lang="vi-VN" sz="4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9B265BC-25BD-4CB3-9712-3F50BE0B06D1}"/>
              </a:ext>
            </a:extLst>
          </p:cNvPr>
          <p:cNvSpPr/>
          <p:nvPr/>
        </p:nvSpPr>
        <p:spPr>
          <a:xfrm>
            <a:off x="2160620" y="7046409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6F6EEA0-5A6F-4E6A-A4F8-3776AF1A55F4}"/>
              </a:ext>
            </a:extLst>
          </p:cNvPr>
          <p:cNvSpPr/>
          <p:nvPr/>
        </p:nvSpPr>
        <p:spPr>
          <a:xfrm>
            <a:off x="12611100" y="7470720"/>
            <a:ext cx="7024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EDF3C0F-70C9-4080-8307-7FB20C43BC6A}"/>
              </a:ext>
            </a:extLst>
          </p:cNvPr>
          <p:cNvSpPr/>
          <p:nvPr/>
        </p:nvSpPr>
        <p:spPr>
          <a:xfrm>
            <a:off x="12525907" y="9542846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7C89C5D-60C3-46DF-85AF-0FECDDE1A3EC}"/>
              </a:ext>
            </a:extLst>
          </p:cNvPr>
          <p:cNvSpPr/>
          <p:nvPr/>
        </p:nvSpPr>
        <p:spPr>
          <a:xfrm>
            <a:off x="2160620" y="9393841"/>
            <a:ext cx="732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BD498B4-5AFB-4140-948E-DFFA850336EF}"/>
              </a:ext>
            </a:extLst>
          </p:cNvPr>
          <p:cNvSpPr/>
          <p:nvPr/>
        </p:nvSpPr>
        <p:spPr>
          <a:xfrm>
            <a:off x="2086507" y="9365158"/>
            <a:ext cx="732893" cy="76944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106" name="Object 105">
            <a:extLst>
              <a:ext uri="{FF2B5EF4-FFF2-40B4-BE49-F238E27FC236}">
                <a16:creationId xmlns:a16="http://schemas.microsoft.com/office/drawing/2014/main" id="{834F601F-83AF-4155-A298-C8CC73A8B7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065016"/>
              </p:ext>
            </p:extLst>
          </p:nvPr>
        </p:nvGraphicFramePr>
        <p:xfrm>
          <a:off x="16764000" y="5486400"/>
          <a:ext cx="2599645" cy="1315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13" imgW="774364" imgH="393529" progId="Equation.DSMT4">
                  <p:embed/>
                </p:oleObj>
              </mc:Choice>
              <mc:Fallback>
                <p:oleObj name="Equation" r:id="rId13" imgW="774364" imgH="393529" progId="Equation.DSMT4">
                  <p:embed/>
                  <p:pic>
                    <p:nvPicPr>
                      <p:cNvPr id="106" name="Object 105">
                        <a:extLst>
                          <a:ext uri="{FF2B5EF4-FFF2-40B4-BE49-F238E27FC236}">
                            <a16:creationId xmlns:a16="http://schemas.microsoft.com/office/drawing/2014/main" id="{834F601F-83AF-4155-A298-C8CC73A8B7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0" y="5486400"/>
                        <a:ext cx="2599645" cy="1315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" name="Picture 106">
            <a:extLst>
              <a:ext uri="{FF2B5EF4-FFF2-40B4-BE49-F238E27FC236}">
                <a16:creationId xmlns:a16="http://schemas.microsoft.com/office/drawing/2014/main" id="{2F3E1616-B07A-47D5-82C1-4BAA038AE4C0}"/>
              </a:ext>
            </a:extLst>
          </p:cNvPr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7177320"/>
            <a:ext cx="5519452" cy="1248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EE96BD25-70A3-49FD-B1FF-7421BF6422BB}"/>
              </a:ext>
            </a:extLst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9993" y="7226103"/>
            <a:ext cx="6832384" cy="1715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459C3F53-9C46-40DE-9E2C-AD8296872351}"/>
              </a:ext>
            </a:extLst>
          </p:cNvPr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229" y="9322472"/>
            <a:ext cx="5287540" cy="1979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38CC2CED-EA38-4A7B-AA62-BE7E2DA7D65D}"/>
              </a:ext>
            </a:extLst>
          </p:cNvPr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119" y="9542847"/>
            <a:ext cx="6860257" cy="1636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03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1" grpId="1" build="allAtOnce"/>
      <p:bldP spid="52" grpId="0"/>
      <p:bldP spid="53" grpId="0" animBg="1"/>
      <p:bldP spid="54" grpId="0"/>
      <p:bldP spid="91" grpId="0"/>
      <p:bldP spid="92" grpId="0"/>
      <p:bldP spid="93" grpId="0"/>
      <p:bldP spid="94" grpId="0"/>
      <p:bldP spid="95" grpId="0"/>
      <p:bldP spid="1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763508" y="152400"/>
            <a:ext cx="8151892" cy="907192"/>
            <a:chOff x="7459670" y="7543799"/>
            <a:chExt cx="13465913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1932397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ÔN TẬP LÝ THUYẾT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682342" y="7640053"/>
                  <a:ext cx="961742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3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A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44000" y="609600"/>
                <a:ext cx="6248400" cy="28665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VEC TƠ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đoạn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thẳng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hướng</a:t>
                </a: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𝐵</m:t>
                    </m:r>
                    <m:d>
                      <m:dPr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𝐵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𝐵</m:t>
                            </m:r>
                          </m:sub>
                        </m:sSub>
                      </m:e>
                    </m:d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𝐶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sSub>
                      <m:sSubPr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sub>
                    </m:sSub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</m:t>
                    </m:r>
                    <m:sSub>
                      <m:sSubPr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e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sub>
                    </m:sSub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⟹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𝐴𝐵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𝐵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𝐴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𝑦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𝐵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𝑦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𝐴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609600"/>
                <a:ext cx="6248400" cy="2866596"/>
              </a:xfrm>
              <a:prstGeom prst="rect">
                <a:avLst/>
              </a:prstGeom>
              <a:blipFill>
                <a:blip r:embed="rId3"/>
                <a:stretch>
                  <a:fillRect l="-1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H="1">
            <a:off x="4343400" y="1897791"/>
            <a:ext cx="480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43400" y="1897791"/>
            <a:ext cx="0" cy="1531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19399" y="3476196"/>
            <a:ext cx="6858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 PHÉP TOÁN VEC TƠ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661328" y="4571999"/>
            <a:ext cx="3587072" cy="914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48400" y="4571999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48400" y="4571999"/>
            <a:ext cx="48006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-1" y="5486399"/>
                <a:ext cx="4191001" cy="7391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PHÉP CỘNG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*Quy tắc ba điểm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𝐴𝐵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acc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</m:t>
                        </m:r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acc>
                  </m:oMath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*Quy tắc hình bình hành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𝐴𝐵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𝐴𝐷</m:t>
                        </m:r>
                      </m:e>
                    </m:acc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𝐴𝐶</m:t>
                        </m:r>
                      </m:e>
                    </m:acc>
                  </m:oMath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⟹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𝑎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(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𝑦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𝑦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486399"/>
                <a:ext cx="4191001" cy="7391400"/>
              </a:xfrm>
              <a:prstGeom prst="rect">
                <a:avLst/>
              </a:prstGeom>
              <a:blipFill>
                <a:blip r:embed="rId4"/>
                <a:stretch>
                  <a:fillRect l="-3902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648200" y="5562599"/>
            <a:ext cx="4114800" cy="731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220200" y="5562599"/>
                <a:ext cx="3733801" cy="7315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NHÂN VEC TƠ VỚI MỘT SỐ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sub>
                          </m:s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;</m:t>
                          </m:r>
                          <m:sSub>
                            <m:sSubPr>
                              <m:ctrlP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e>
                            <m:sub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en-US" sz="36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∈</m:t>
                      </m:r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ℝ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=(</m:t>
                      </m:r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;</m:t>
                      </m:r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sSub>
                        <m:sSubPr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e>
                        <m:sub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5562599"/>
                <a:ext cx="3733801" cy="7315200"/>
              </a:xfrm>
              <a:prstGeom prst="rect">
                <a:avLst/>
              </a:prstGeom>
              <a:blipFill>
                <a:blip r:embed="rId5"/>
                <a:stretch>
                  <a:fillRect l="-5357" t="-1246" r="-8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5087600" y="3171396"/>
            <a:ext cx="0" cy="23912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392400" y="1897791"/>
            <a:ext cx="7391400" cy="72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354800" y="1904999"/>
            <a:ext cx="0" cy="35886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3411200" y="5562599"/>
                <a:ext cx="3505200" cy="7315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VEC TƠ CÙNG PHƯƠNG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,</a:t>
                </a:r>
                <a:endParaRPr kumimoji="0" lang="en-US" sz="36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𝑏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cùng phương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⟺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𝑘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𝑏</m:t>
                        </m:r>
                      </m:e>
                    </m:acc>
                  </m:oMath>
                </a14:m>
                <a:endParaRPr kumimoji="0" lang="en-US" sz="36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⟺</m:t>
                      </m:r>
                      <m:d>
                        <m:dPr>
                          <m:begChr m:val="{"/>
                          <m:endChr m:val="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𝐵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thẳng hàng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200" y="5562599"/>
                <a:ext cx="3505200" cy="7315200"/>
              </a:xfrm>
              <a:prstGeom prst="rect">
                <a:avLst/>
              </a:prstGeom>
              <a:blipFill>
                <a:blip r:embed="rId6"/>
                <a:stretch>
                  <a:fillRect t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7373600" y="5562599"/>
                <a:ext cx="3200400" cy="7315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VEC TƠ BẰNG NHAU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,</a:t>
                </a:r>
                <a:endParaRPr kumimoji="0" lang="en-US" sz="36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𝑏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  <m:sub>
                            <m:r>
                              <a:rPr kumimoji="0" lang="en-US" sz="3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</m:acc>
                    <m:r>
                      <a:rPr kumimoji="0" lang="en-US" sz="3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3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𝑏</m:t>
                        </m:r>
                      </m:e>
                    </m:acc>
                  </m:oMath>
                </a14:m>
                <a:endParaRPr kumimoji="0" lang="en-US" sz="36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⟺</m:t>
                      </m:r>
                      <m:d>
                        <m:dPr>
                          <m:begChr m:val="{"/>
                          <m:endChr m:val=""/>
                          <m:ctrlPr>
                            <a:rPr kumimoji="0" lang="en-US" sz="3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3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0" lang="en-US" sz="3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0" lang="en-US" sz="3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36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0" y="5562599"/>
                <a:ext cx="3200400" cy="7315200"/>
              </a:xfrm>
              <a:prstGeom prst="rect">
                <a:avLst/>
              </a:prstGeom>
              <a:blipFill>
                <a:blip r:embed="rId7"/>
                <a:stretch>
                  <a:fillRect t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0954999" y="5562599"/>
                <a:ext cx="3429001" cy="7315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VEC TƠ ĐỐI NHAU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kumimoji="0" lang="en-US" sz="32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US" sz="32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𝑎</m:t>
                                  </m:r>
                                </m:e>
                              </m:acc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,</m:t>
                              </m:r>
                              <m:acc>
                                <m:accPr>
                                  <m:chr m:val="⃗"/>
                                  <m:ctrlPr>
                                    <a:rPr kumimoji="0" lang="en-US" sz="32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US" sz="32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𝑏</m:t>
                                  </m:r>
                                </m:e>
                              </m:acc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𝑛𝑔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ượ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𝑐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h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ướ</m:t>
                              </m:r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𝑛𝑔</m:t>
                              </m:r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0" lang="en-US" sz="32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0" lang="en-US" sz="32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0" lang="en-US" sz="32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kumimoji="0" lang="en-US" sz="32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0" lang="en-US" sz="32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0" lang="en-US" sz="32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0" lang="en-US" sz="32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VEC TƠ KHÔNG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𝐴𝐴</m:t>
                          </m:r>
                        </m:e>
                      </m:acc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3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sz="3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acc>
                        </m:e>
                      </m:d>
                      <m:r>
                        <a:rPr kumimoji="0" 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4999" y="5562599"/>
                <a:ext cx="3429001" cy="7315200"/>
              </a:xfrm>
              <a:prstGeom prst="rect">
                <a:avLst/>
              </a:prstGeom>
              <a:blipFill>
                <a:blip r:embed="rId8"/>
                <a:stretch>
                  <a:fillRect l="-6526" t="-1246" r="-2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00601" y="5638799"/>
                <a:ext cx="3809998" cy="7146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TRUNG ĐIỂM, TRỌNG TÂM</a:t>
                </a: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 I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trung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AB, ta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0" 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0" 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0" lang="en-US" sz="24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 G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trọng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tâm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kumimoji="0" lang="en-US" sz="3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</m:oMath>
                </a14:m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, ta 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kumimoji="0" lang="en-US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2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𝐺</m:t>
                                  </m:r>
                                </m:sub>
                              </m:sSub>
                              <m:r>
                                <a:rPr kumimoji="0" lang="en-US" sz="2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sSub>
                                <m:sSubPr>
                                  <m:ctrlP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sub>
                              </m:sSub>
                              <m:r>
                                <a:rPr kumimoji="0" lang="en-US" sz="2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kumimoji="0" lang="en-US" sz="2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1" y="5638799"/>
                <a:ext cx="3809998" cy="7146700"/>
              </a:xfrm>
              <a:prstGeom prst="rect">
                <a:avLst/>
              </a:prstGeom>
              <a:blipFill>
                <a:blip r:embed="rId9"/>
                <a:stretch>
                  <a:fillRect l="-3846" t="-1536" r="-6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22783800" y="1904999"/>
            <a:ext cx="0" cy="3657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6" grpId="0" animBg="1"/>
      <p:bldP spid="5" grpId="0" animBg="1"/>
      <p:bldP spid="7" grpId="0" animBg="1"/>
      <p:bldP spid="19" grpId="0" animBg="1"/>
      <p:bldP spid="20" grpId="0" animBg="1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381000"/>
            <a:ext cx="4450055" cy="872732"/>
            <a:chOff x="7459670" y="7543799"/>
            <a:chExt cx="7350939" cy="872846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5817423" cy="769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BÀI TẬP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699553" y="7640053"/>
                  <a:ext cx="927317" cy="7695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ahoma" pitchFamily="34" charset="0"/>
                      <a:cs typeface="Times New Roman" panose="02020603050405020304" pitchFamily="18" charset="0"/>
                    </a:rPr>
                    <a:t>B</a:t>
                  </a:r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D20AD5C-1578-4784-9158-09A0738DB3AF}"/>
              </a:ext>
            </a:extLst>
          </p:cNvPr>
          <p:cNvGrpSpPr/>
          <p:nvPr/>
        </p:nvGrpSpPr>
        <p:grpSpPr>
          <a:xfrm>
            <a:off x="381000" y="5467544"/>
            <a:ext cx="22736076" cy="7486455"/>
            <a:chOff x="1205494" y="6947472"/>
            <a:chExt cx="22139783" cy="6539928"/>
          </a:xfrm>
        </p:grpSpPr>
        <p:sp>
          <p:nvSpPr>
            <p:cNvPr id="21" name="Rounded Rectangle 124">
              <a:extLst>
                <a:ext uri="{FF2B5EF4-FFF2-40B4-BE49-F238E27FC236}">
                  <a16:creationId xmlns:a16="http://schemas.microsoft.com/office/drawing/2014/main" id="{62292EFF-D532-4A1F-9753-47F117E9300F}"/>
                </a:ext>
              </a:extLst>
            </p:cNvPr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37EE27C-25F0-457D-B5E9-22E792999034}"/>
                </a:ext>
              </a:extLst>
            </p:cNvPr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7C03C9F3-FB4A-4471-8C2D-56C6E8F6AA6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31D56D-1811-47B9-8669-FBCDF133CEC0}"/>
                  </a:ext>
                </a:extLst>
              </p:cNvPr>
              <p:cNvSpPr txBox="1"/>
              <p:nvPr/>
            </p:nvSpPr>
            <p:spPr>
              <a:xfrm>
                <a:off x="2147887" y="7023099"/>
                <a:ext cx="2111898" cy="67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ound Diagonal Corner Rectangle 128">
                <a:extLst>
                  <a:ext uri="{FF2B5EF4-FFF2-40B4-BE49-F238E27FC236}">
                    <a16:creationId xmlns:a16="http://schemas.microsoft.com/office/drawing/2014/main" id="{851628FC-FF09-4FF6-B35F-63DDCF55CACE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62C1756A-B821-48C3-AF11-BD023A33A8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94E9AF-206A-44E8-BB2A-77146C3AEBB4}"/>
              </a:ext>
            </a:extLst>
          </p:cNvPr>
          <p:cNvCxnSpPr>
            <a:cxnSpLocks/>
          </p:cNvCxnSpPr>
          <p:nvPr/>
        </p:nvCxnSpPr>
        <p:spPr>
          <a:xfrm>
            <a:off x="11963400" y="5733104"/>
            <a:ext cx="0" cy="722089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822280" y="1242395"/>
            <a:ext cx="9472086" cy="968318"/>
            <a:chOff x="739068" y="1515168"/>
            <a:chExt cx="9473319" cy="968444"/>
          </a:xfrm>
        </p:grpSpPr>
        <p:sp>
          <p:nvSpPr>
            <p:cNvPr id="24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26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4400" b="1" i="0" u="none" strike="noStrike" kern="1200" cap="none" spc="0" normalizeH="0" baseline="0" noProof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TẬP TỰ LUẬN</a:t>
                </a:r>
                <a:endParaRPr kumimoji="0" lang="en-US" sz="4400" b="1" i="0" u="none" strike="noStrike" kern="1200" cap="none" spc="0" normalizeH="0" baseline="0" noProof="0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23325" y="2537822"/>
                <a:ext cx="17278282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kumimoji="0" lang="en-US" sz="4400" b="1" i="1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3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−3;0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(2;4)</m:t>
                    </m:r>
                  </m:oMath>
                </a14:m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đỉnh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trọng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tâm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tứ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𝐴𝐵𝐶𝐷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325" y="2537822"/>
                <a:ext cx="17278282" cy="2800767"/>
              </a:xfrm>
              <a:prstGeom prst="rect">
                <a:avLst/>
              </a:prstGeom>
              <a:blipFill>
                <a:blip r:embed="rId3"/>
                <a:stretch>
                  <a:fillRect l="-1447" t="-4130" b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123"/>
          <p:cNvGrpSpPr>
            <a:grpSpLocks/>
          </p:cNvGrpSpPr>
          <p:nvPr/>
        </p:nvGrpSpPr>
        <p:grpSpPr bwMode="auto">
          <a:xfrm>
            <a:off x="19050000" y="1524000"/>
            <a:ext cx="3352800" cy="2374979"/>
            <a:chOff x="816" y="3321"/>
            <a:chExt cx="1680" cy="852"/>
          </a:xfrm>
        </p:grpSpPr>
        <p:grpSp>
          <p:nvGrpSpPr>
            <p:cNvPr id="56" name="Group 113"/>
            <p:cNvGrpSpPr>
              <a:grpSpLocks/>
            </p:cNvGrpSpPr>
            <p:nvPr/>
          </p:nvGrpSpPr>
          <p:grpSpPr bwMode="auto">
            <a:xfrm>
              <a:off x="1008" y="3504"/>
              <a:ext cx="1296" cy="480"/>
              <a:chOff x="1008" y="3456"/>
              <a:chExt cx="1296" cy="480"/>
            </a:xfrm>
          </p:grpSpPr>
          <p:sp>
            <p:nvSpPr>
              <p:cNvPr id="62" name="Line 109"/>
              <p:cNvSpPr>
                <a:spLocks noChangeShapeType="1"/>
              </p:cNvSpPr>
              <p:nvPr/>
            </p:nvSpPr>
            <p:spPr bwMode="auto">
              <a:xfrm flipH="1">
                <a:off x="1008" y="3456"/>
                <a:ext cx="48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Line 110"/>
              <p:cNvSpPr>
                <a:spLocks noChangeShapeType="1"/>
              </p:cNvSpPr>
              <p:nvPr/>
            </p:nvSpPr>
            <p:spPr bwMode="auto">
              <a:xfrm>
                <a:off x="1488" y="34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Line 111"/>
              <p:cNvSpPr>
                <a:spLocks noChangeShapeType="1"/>
              </p:cNvSpPr>
              <p:nvPr/>
            </p:nvSpPr>
            <p:spPr bwMode="auto">
              <a:xfrm flipH="1">
                <a:off x="1824" y="3456"/>
                <a:ext cx="48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Line 112"/>
              <p:cNvSpPr>
                <a:spLocks noChangeShapeType="1"/>
              </p:cNvSpPr>
              <p:nvPr/>
            </p:nvSpPr>
            <p:spPr bwMode="auto">
              <a:xfrm>
                <a:off x="1008" y="393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7" name="Group 122"/>
            <p:cNvGrpSpPr>
              <a:grpSpLocks/>
            </p:cNvGrpSpPr>
            <p:nvPr/>
          </p:nvGrpSpPr>
          <p:grpSpPr bwMode="auto">
            <a:xfrm>
              <a:off x="816" y="3321"/>
              <a:ext cx="1680" cy="852"/>
              <a:chOff x="816" y="3321"/>
              <a:chExt cx="1680" cy="852"/>
            </a:xfrm>
          </p:grpSpPr>
          <p:sp>
            <p:nvSpPr>
              <p:cNvPr id="58" name="Text Box 116"/>
              <p:cNvSpPr txBox="1">
                <a:spLocks noChangeArrowheads="1"/>
              </p:cNvSpPr>
              <p:nvPr/>
            </p:nvSpPr>
            <p:spPr bwMode="auto">
              <a:xfrm>
                <a:off x="816" y="3897"/>
                <a:ext cx="297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59" name="Text Box 117"/>
              <p:cNvSpPr txBox="1">
                <a:spLocks noChangeArrowheads="1"/>
              </p:cNvSpPr>
              <p:nvPr/>
            </p:nvSpPr>
            <p:spPr bwMode="auto">
              <a:xfrm>
                <a:off x="1296" y="3321"/>
                <a:ext cx="288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60" name="Text Box 118"/>
              <p:cNvSpPr txBox="1">
                <a:spLocks noChangeArrowheads="1"/>
              </p:cNvSpPr>
              <p:nvPr/>
            </p:nvSpPr>
            <p:spPr bwMode="auto">
              <a:xfrm>
                <a:off x="2304" y="3360"/>
                <a:ext cx="19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61" name="Text Box 119"/>
              <p:cNvSpPr txBox="1">
                <a:spLocks noChangeArrowheads="1"/>
              </p:cNvSpPr>
              <p:nvPr/>
            </p:nvSpPr>
            <p:spPr bwMode="auto">
              <a:xfrm>
                <a:off x="1824" y="3897"/>
                <a:ext cx="297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cxnSp>
        <p:nvCxnSpPr>
          <p:cNvPr id="9" name="Straight Arrow Connector 8"/>
          <p:cNvCxnSpPr/>
          <p:nvPr/>
        </p:nvCxnSpPr>
        <p:spPr>
          <a:xfrm flipV="1">
            <a:off x="19354800" y="2034118"/>
            <a:ext cx="1049746" cy="14174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4" idx="0"/>
          </p:cNvCxnSpPr>
          <p:nvPr/>
        </p:nvCxnSpPr>
        <p:spPr>
          <a:xfrm flipV="1">
            <a:off x="21048254" y="2034118"/>
            <a:ext cx="971369" cy="1328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2280" y="6615048"/>
                <a:ext cx="13655720" cy="856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4;2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 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=(5;4)</m:t>
                    </m:r>
                  </m:oMath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280" y="6615048"/>
                <a:ext cx="13655720" cy="856068"/>
              </a:xfrm>
              <a:prstGeom prst="rect">
                <a:avLst/>
              </a:prstGeom>
              <a:blipFill>
                <a:blip r:embed="rId4"/>
                <a:stretch>
                  <a:fillRect l="-1830" t="-354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0670" y="7467600"/>
                <a:ext cx="11953651" cy="1533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sz="4400" b="0" i="0" u="none" strike="noStrike" kern="1200" cap="none" spc="0" normalizeH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4.4</a:t>
                </a:r>
                <a:r>
                  <a:rPr lang="en-US" sz="440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2.5 nên</a:t>
                </a:r>
                <a:r>
                  <a:rPr lang="en-US" sz="440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4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không cùng phương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ba đỉnh của một tam giác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670" y="7467600"/>
                <a:ext cx="11953651" cy="1533177"/>
              </a:xfrm>
              <a:prstGeom prst="rect">
                <a:avLst/>
              </a:prstGeom>
              <a:blipFill>
                <a:blip r:embed="rId5"/>
                <a:stretch>
                  <a:fillRect l="-2091" t="-2778" b="-18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0524" y="9212759"/>
                <a:ext cx="744287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trung điểm của cạnh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524" y="9212759"/>
                <a:ext cx="7442876" cy="769441"/>
              </a:xfrm>
              <a:prstGeom prst="rect">
                <a:avLst/>
              </a:prstGeom>
              <a:blipFill>
                <a:blip r:embed="rId6"/>
                <a:stretch>
                  <a:fillRect l="-3358" t="-14961" b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53938" y="8906892"/>
                <a:ext cx="6324600" cy="1359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kumimoji="0" lang="en-US" sz="4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4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kumimoji="0" lang="en-US" sz="4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;3)</m:t>
                      </m:r>
                    </m:oMath>
                  </m:oMathPara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938" y="8906892"/>
                <a:ext cx="6324600" cy="13599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5893" y="10431959"/>
                <a:ext cx="643456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𝐺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trọng tâm của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93" y="10431959"/>
                <a:ext cx="6434568" cy="769441"/>
              </a:xfrm>
              <a:prstGeom prst="rect">
                <a:avLst/>
              </a:prstGeom>
              <a:blipFill>
                <a:blip r:embed="rId8"/>
                <a:stretch>
                  <a:fillRect t="-14961" b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324600" y="10439400"/>
                <a:ext cx="39395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</m:t>
                      </m:r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(0;2)</m:t>
                      </m:r>
                    </m:oMath>
                  </m:oMathPara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0439400"/>
                <a:ext cx="393958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097000" y="5924054"/>
                <a:ext cx="8077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Gọi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𝐷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7000" y="5924054"/>
                <a:ext cx="8077200" cy="769441"/>
              </a:xfrm>
              <a:prstGeom prst="rect">
                <a:avLst/>
              </a:prstGeom>
              <a:blipFill>
                <a:blip r:embed="rId10"/>
                <a:stretch>
                  <a:fillRect l="-3094" t="-15873" b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2801600" y="6840132"/>
                <a:ext cx="9530879" cy="856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𝐴𝐵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 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𝐷𝐶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=(</m:t>
                    </m:r>
                    <m:sSub>
                      <m:sSubPr>
                        <m:ctrlP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2−</m:t>
                        </m:r>
                        <m: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  <m:sub>
                        <m: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𝐷</m:t>
                        </m:r>
                      </m:sub>
                    </m:sSub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4−</m:t>
                    </m:r>
                    <m:sSub>
                      <m:sSubPr>
                        <m:ctrlP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e>
                      <m:sub>
                        <m: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𝐷</m:t>
                        </m:r>
                      </m:sub>
                    </m:sSub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0" y="6840132"/>
                <a:ext cx="9530879" cy="8560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420601" y="7873182"/>
                <a:ext cx="9753599" cy="1602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kumimoji="0" lang="en-US" sz="4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4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sz="4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kumimoji="0" lang="en-US" sz="4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0" lang="en-US" sz="4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  <m: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US" sz="4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US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</m:eqArr>
                        </m:e>
                      </m:d>
                      <m:r>
                        <a:rPr kumimoji="0" lang="en-US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kumimoji="0" lang="en-US" sz="4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4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kumimoji="0" lang="en-US" sz="4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4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kumimoji="0" lang="en-US" sz="4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0601" y="7873182"/>
                <a:ext cx="9753599" cy="16026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77639D-714A-4FEA-96A0-C2337F976006}"/>
                  </a:ext>
                </a:extLst>
              </p:cNvPr>
              <p:cNvSpPr txBox="1"/>
              <p:nvPr/>
            </p:nvSpPr>
            <p:spPr>
              <a:xfrm>
                <a:off x="13741959" y="9579114"/>
                <a:ext cx="468891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4400" b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sz="4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𝐷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(−2;2)</m:t>
                    </m:r>
                  </m:oMath>
                </a14:m>
                <a:endPara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77639D-714A-4FEA-96A0-C2337F976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1959" y="9579114"/>
                <a:ext cx="4688916" cy="769441"/>
              </a:xfrm>
              <a:prstGeom prst="rect">
                <a:avLst/>
              </a:prstGeom>
              <a:blipFill>
                <a:blip r:embed="rId13"/>
                <a:stretch>
                  <a:fillRect l="-5202" t="-14961" b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68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  <p:bldP spid="15" grpId="0"/>
      <p:bldP spid="16" grpId="0"/>
      <p:bldP spid="69" grpId="0"/>
      <p:bldP spid="20" grpId="0"/>
      <p:bldP spid="70" grpId="0"/>
      <p:bldP spid="22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955093" y="2667000"/>
            <a:ext cx="22136901" cy="7811073"/>
            <a:chOff x="1205494" y="6941416"/>
            <a:chExt cx="22139783" cy="7192402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273165"/>
              <a:ext cx="22135691" cy="686065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788783"/>
              <a:chOff x="1205494" y="6941416"/>
              <a:chExt cx="3493741" cy="788783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708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978460" y="1447800"/>
            <a:ext cx="137281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504210" y="3956435"/>
            <a:ext cx="85353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OABC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504210" y="6485211"/>
            <a:ext cx="55816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60167"/>
              </p:ext>
            </p:extLst>
          </p:nvPr>
        </p:nvGraphicFramePr>
        <p:xfrm>
          <a:off x="3385598" y="5221984"/>
          <a:ext cx="963771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2361960" imgH="203040" progId="Equation.DSMT4">
                  <p:embed/>
                </p:oleObj>
              </mc:Choice>
              <mc:Fallback>
                <p:oleObj name="Equation" r:id="rId4" imgW="2361960" imgH="203040" progId="Equation.DSMT4">
                  <p:embed/>
                  <p:pic>
                    <p:nvPicPr>
                      <p:cNvPr id="7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598" y="5221984"/>
                        <a:ext cx="9637712" cy="828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487400" y="1371600"/>
                <a:ext cx="7924800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𝐸𝐵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7400" y="1371600"/>
                <a:ext cx="7924800" cy="8560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Picture 7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7400" y="2673578"/>
            <a:ext cx="4259830" cy="44207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125639"/>
              </p:ext>
            </p:extLst>
          </p:nvPr>
        </p:nvGraphicFramePr>
        <p:xfrm>
          <a:off x="8077200" y="6400800"/>
          <a:ext cx="3938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8" imgW="965160" imgH="203040" progId="Equation.DSMT4">
                  <p:embed/>
                </p:oleObj>
              </mc:Choice>
              <mc:Fallback>
                <p:oleObj name="Equation" r:id="rId8" imgW="965160" imgH="203040" progId="Equation.DSMT4">
                  <p:embed/>
                  <p:pic>
                    <p:nvPicPr>
                      <p:cNvPr id="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6400800"/>
                        <a:ext cx="3938588" cy="828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795411"/>
              </p:ext>
            </p:extLst>
          </p:nvPr>
        </p:nvGraphicFramePr>
        <p:xfrm>
          <a:off x="4208463" y="7732713"/>
          <a:ext cx="694531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0" imgW="1701720" imgH="203040" progId="Equation.DSMT4">
                  <p:embed/>
                </p:oleObj>
              </mc:Choice>
              <mc:Fallback>
                <p:oleObj name="Equation" r:id="rId10" imgW="1701720" imgH="203040" progId="Equation.DSMT4">
                  <p:embed/>
                  <p:pic>
                    <p:nvPicPr>
                      <p:cNvPr id="79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463" y="7732713"/>
                        <a:ext cx="6945312" cy="828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>
            <a:extLst>
              <a:ext uri="{FF2B5EF4-FFF2-40B4-BE49-F238E27FC236}">
                <a16:creationId xmlns:a16="http://schemas.microsoft.com/office/drawing/2014/main" id="{ABD78CA5-65A4-4924-88AF-C0CF0EEBB511}"/>
              </a:ext>
            </a:extLst>
          </p:cNvPr>
          <p:cNvGrpSpPr/>
          <p:nvPr/>
        </p:nvGrpSpPr>
        <p:grpSpPr>
          <a:xfrm>
            <a:off x="822280" y="381000"/>
            <a:ext cx="9472086" cy="968318"/>
            <a:chOff x="739068" y="1515168"/>
            <a:chExt cx="9473319" cy="968444"/>
          </a:xfrm>
        </p:grpSpPr>
        <p:sp>
          <p:nvSpPr>
            <p:cNvPr id="49" name="Freeform 71">
              <a:extLst>
                <a:ext uri="{FF2B5EF4-FFF2-40B4-BE49-F238E27FC236}">
                  <a16:creationId xmlns:a16="http://schemas.microsoft.com/office/drawing/2014/main" id="{F5845A02-0754-471B-9F4F-618FB05EF5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E52C6AD-4BFB-44CF-BDE9-FFB184FD6843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1" name="Freeform 71">
                <a:extLst>
                  <a:ext uri="{FF2B5EF4-FFF2-40B4-BE49-F238E27FC236}">
                    <a16:creationId xmlns:a16="http://schemas.microsoft.com/office/drawing/2014/main" id="{5FF68B56-4CAB-4D66-B332-389705384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Oval 72">
                <a:extLst>
                  <a:ext uri="{FF2B5EF4-FFF2-40B4-BE49-F238E27FC236}">
                    <a16:creationId xmlns:a16="http://schemas.microsoft.com/office/drawing/2014/main" id="{67833FF0-CC0E-4386-854C-3F6840F06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Freeform 73">
                <a:extLst>
                  <a:ext uri="{FF2B5EF4-FFF2-40B4-BE49-F238E27FC236}">
                    <a16:creationId xmlns:a16="http://schemas.microsoft.com/office/drawing/2014/main" id="{8CCAE0DA-79C1-4B47-A627-4C53451FA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Freeform 74">
                <a:extLst>
                  <a:ext uri="{FF2B5EF4-FFF2-40B4-BE49-F238E27FC236}">
                    <a16:creationId xmlns:a16="http://schemas.microsoft.com/office/drawing/2014/main" id="{DAC65E34-7ADF-4E43-B5F0-9FBC47CA5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Freeform 75">
                <a:extLst>
                  <a:ext uri="{FF2B5EF4-FFF2-40B4-BE49-F238E27FC236}">
                    <a16:creationId xmlns:a16="http://schemas.microsoft.com/office/drawing/2014/main" id="{D552C101-3F7C-4353-A19D-4A2D45C7B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Freeform 76">
                <a:extLst>
                  <a:ext uri="{FF2B5EF4-FFF2-40B4-BE49-F238E27FC236}">
                    <a16:creationId xmlns:a16="http://schemas.microsoft.com/office/drawing/2014/main" id="{F315AAC9-12F1-4D13-AAD0-D68811DACB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Freeform 77">
                <a:extLst>
                  <a:ext uri="{FF2B5EF4-FFF2-40B4-BE49-F238E27FC236}">
                    <a16:creationId xmlns:a16="http://schemas.microsoft.com/office/drawing/2014/main" id="{C6372BA1-6CCA-44A4-AB17-D0CCF497B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78">
                <a:extLst>
                  <a:ext uri="{FF2B5EF4-FFF2-40B4-BE49-F238E27FC236}">
                    <a16:creationId xmlns:a16="http://schemas.microsoft.com/office/drawing/2014/main" id="{083C2AD8-9E74-4F4E-8952-60940250C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D2E5CCAA-1F33-4996-B5C6-D55A19BC3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80">
                <a:extLst>
                  <a:ext uri="{FF2B5EF4-FFF2-40B4-BE49-F238E27FC236}">
                    <a16:creationId xmlns:a16="http://schemas.microsoft.com/office/drawing/2014/main" id="{A35100AC-4373-487D-912C-AEA4512868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81">
                <a:extLst>
                  <a:ext uri="{FF2B5EF4-FFF2-40B4-BE49-F238E27FC236}">
                    <a16:creationId xmlns:a16="http://schemas.microsoft.com/office/drawing/2014/main" id="{0780FE20-669A-4880-A000-763CD4D98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82">
                <a:extLst>
                  <a:ext uri="{FF2B5EF4-FFF2-40B4-BE49-F238E27FC236}">
                    <a16:creationId xmlns:a16="http://schemas.microsoft.com/office/drawing/2014/main" id="{BE2EC960-29F2-4030-9720-EBE4F300C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2D38D26C-A719-42DE-8629-1E526F1A0C16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4400" b="1" i="0" u="none" strike="noStrike" kern="1200" cap="none" spc="0" normalizeH="0" baseline="0" noProof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TẬP TỰ LUẬN</a:t>
                </a:r>
                <a:endParaRPr kumimoji="0" lang="en-US" sz="4400" b="1" i="0" u="none" strike="noStrike" kern="1200" cap="none" spc="0" normalizeH="0" baseline="0" noProof="0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5" grpId="0"/>
      <p:bldP spid="5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795391" y="2819400"/>
            <a:ext cx="22136901" cy="6629400"/>
            <a:chOff x="1205494" y="6941416"/>
            <a:chExt cx="22139783" cy="6104323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328394"/>
              <a:ext cx="22135691" cy="5717345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788783"/>
              <a:chOff x="1205494" y="6941416"/>
              <a:chExt cx="3493741" cy="788783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708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990600" y="1502520"/>
            <a:ext cx="135335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</a:t>
            </a:r>
            <a:r>
              <a:rPr lang="vi-VN" sz="440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giác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đều cạnh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đó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504210" y="3754947"/>
            <a:ext cx="77733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Gọi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trung điểm của </a:t>
            </a:r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458131" y="5062549"/>
            <a:ext cx="55816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Suy ra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894223"/>
              </p:ext>
            </p:extLst>
          </p:nvPr>
        </p:nvGraphicFramePr>
        <p:xfrm>
          <a:off x="10134600" y="3886200"/>
          <a:ext cx="30051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736560" imgH="152280" progId="Equation.DSMT4">
                  <p:embed/>
                </p:oleObj>
              </mc:Choice>
              <mc:Fallback>
                <p:oleObj name="Equation" r:id="rId4" imgW="736560" imgH="152280" progId="Equation.DSMT4">
                  <p:embed/>
                  <p:pic>
                    <p:nvPicPr>
                      <p:cNvPr id="7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4600" y="3886200"/>
                        <a:ext cx="3005138" cy="620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811959"/>
              </p:ext>
            </p:extLst>
          </p:nvPr>
        </p:nvGraphicFramePr>
        <p:xfrm>
          <a:off x="5257800" y="4670425"/>
          <a:ext cx="4767262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1168200" imgH="368280" progId="Equation.DSMT4">
                  <p:embed/>
                </p:oleObj>
              </mc:Choice>
              <mc:Fallback>
                <p:oleObj name="Equation" r:id="rId6" imgW="1168200" imgH="368280" progId="Equation.DSMT4">
                  <p:embed/>
                  <p:pic>
                    <p:nvPicPr>
                      <p:cNvPr id="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670425"/>
                        <a:ext cx="4767262" cy="1501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364939"/>
              </p:ext>
            </p:extLst>
          </p:nvPr>
        </p:nvGraphicFramePr>
        <p:xfrm>
          <a:off x="5834063" y="6021145"/>
          <a:ext cx="777398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8" imgW="1904760" imgH="368280" progId="Equation.DSMT4">
                  <p:embed/>
                </p:oleObj>
              </mc:Choice>
              <mc:Fallback>
                <p:oleObj name="Equation" r:id="rId8" imgW="1904760" imgH="368280" progId="Equation.DSMT4">
                  <p:embed/>
                  <p:pic>
                    <p:nvPicPr>
                      <p:cNvPr id="79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3" y="6021145"/>
                        <a:ext cx="7773987" cy="1501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542939" y="1404258"/>
                <a:ext cx="4047336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>
                          <a:latin typeface="Cambria Math" panose="02040503050406030204" pitchFamily="18" charset="0"/>
                        </a:rPr>
                        <m:t>|</m:t>
                      </m:r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GB" sz="4400" i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2939" y="1404258"/>
                <a:ext cx="4047336" cy="8560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9" name="Picture 48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334" y="3082954"/>
            <a:ext cx="3768437" cy="392473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419041" y="6471628"/>
            <a:ext cx="3057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lại có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419041" y="7948969"/>
            <a:ext cx="3057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846725"/>
              </p:ext>
            </p:extLst>
          </p:nvPr>
        </p:nvGraphicFramePr>
        <p:xfrm>
          <a:off x="4724400" y="7724775"/>
          <a:ext cx="39401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2" imgW="965160" imgH="291960" progId="Equation.DSMT4">
                  <p:embed/>
                </p:oleObj>
              </mc:Choice>
              <mc:Fallback>
                <p:oleObj name="Equation" r:id="rId12" imgW="965160" imgH="291960" progId="Equation.DSMT4">
                  <p:embed/>
                  <p:pic>
                    <p:nvPicPr>
                      <p:cNvPr id="52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7724775"/>
                        <a:ext cx="3940175" cy="1190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DCE8EC1F-E00C-4A08-843A-5A7AFDD8C3F0}"/>
              </a:ext>
            </a:extLst>
          </p:cNvPr>
          <p:cNvGrpSpPr/>
          <p:nvPr/>
        </p:nvGrpSpPr>
        <p:grpSpPr>
          <a:xfrm>
            <a:off x="822280" y="381000"/>
            <a:ext cx="9472086" cy="968318"/>
            <a:chOff x="739068" y="1515168"/>
            <a:chExt cx="9473319" cy="968444"/>
          </a:xfrm>
        </p:grpSpPr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E29B7CC1-2196-4016-97B2-1051A463EBB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D838E29-8BBC-4D3E-8321-73392CB03FDE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6" name="Freeform 71">
                <a:extLst>
                  <a:ext uri="{FF2B5EF4-FFF2-40B4-BE49-F238E27FC236}">
                    <a16:creationId xmlns:a16="http://schemas.microsoft.com/office/drawing/2014/main" id="{ACFDDD37-C1AF-4E32-A37C-6E9988C35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72">
                <a:extLst>
                  <a:ext uri="{FF2B5EF4-FFF2-40B4-BE49-F238E27FC236}">
                    <a16:creationId xmlns:a16="http://schemas.microsoft.com/office/drawing/2014/main" id="{82095BAC-6C1B-40A4-8109-497C1540B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73">
                <a:extLst>
                  <a:ext uri="{FF2B5EF4-FFF2-40B4-BE49-F238E27FC236}">
                    <a16:creationId xmlns:a16="http://schemas.microsoft.com/office/drawing/2014/main" id="{DFA9982E-7901-417D-AFC2-042620961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Freeform 74">
                <a:extLst>
                  <a:ext uri="{FF2B5EF4-FFF2-40B4-BE49-F238E27FC236}">
                    <a16:creationId xmlns:a16="http://schemas.microsoft.com/office/drawing/2014/main" id="{B2BDC181-2923-4143-97CE-140ADEEC4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Freeform 75">
                <a:extLst>
                  <a:ext uri="{FF2B5EF4-FFF2-40B4-BE49-F238E27FC236}">
                    <a16:creationId xmlns:a16="http://schemas.microsoft.com/office/drawing/2014/main" id="{9E255204-54B8-441D-8C91-84AB43F92F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76">
                <a:extLst>
                  <a:ext uri="{FF2B5EF4-FFF2-40B4-BE49-F238E27FC236}">
                    <a16:creationId xmlns:a16="http://schemas.microsoft.com/office/drawing/2014/main" id="{343DC9C6-9B9C-4D2D-9C7B-5E2D27E45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77">
                <a:extLst>
                  <a:ext uri="{FF2B5EF4-FFF2-40B4-BE49-F238E27FC236}">
                    <a16:creationId xmlns:a16="http://schemas.microsoft.com/office/drawing/2014/main" id="{C5212C09-FEE4-4800-89B8-DF321472D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id="{0C5E7888-EFEE-4E2C-9BA7-0D6244101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Freeform 79">
                <a:extLst>
                  <a:ext uri="{FF2B5EF4-FFF2-40B4-BE49-F238E27FC236}">
                    <a16:creationId xmlns:a16="http://schemas.microsoft.com/office/drawing/2014/main" id="{D881F58C-844A-4FC0-A908-84CDF80CE3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Freeform 80">
                <a:extLst>
                  <a:ext uri="{FF2B5EF4-FFF2-40B4-BE49-F238E27FC236}">
                    <a16:creationId xmlns:a16="http://schemas.microsoft.com/office/drawing/2014/main" id="{5583FDE0-2348-4816-8A3D-551A75A1C1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Freeform 81">
                <a:extLst>
                  <a:ext uri="{FF2B5EF4-FFF2-40B4-BE49-F238E27FC236}">
                    <a16:creationId xmlns:a16="http://schemas.microsoft.com/office/drawing/2014/main" id="{FD969A38-BB79-4933-92DD-126519260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Freeform 82">
                <a:extLst>
                  <a:ext uri="{FF2B5EF4-FFF2-40B4-BE49-F238E27FC236}">
                    <a16:creationId xmlns:a16="http://schemas.microsoft.com/office/drawing/2014/main" id="{DE75C650-4D6D-471B-BB86-4CCD539C5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BF0C259-1090-4A57-8AF5-3497C636A1A4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TỰ LUẬN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37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5" grpId="0"/>
      <p:bldP spid="58" grpId="0"/>
      <p:bldP spid="2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795391" y="3923135"/>
            <a:ext cx="22136901" cy="5940539"/>
            <a:chOff x="1205494" y="6941416"/>
            <a:chExt cx="22139783" cy="5470022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273710"/>
              <a:ext cx="22135691" cy="513772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788783"/>
              <a:chOff x="1205494" y="6941416"/>
              <a:chExt cx="3493741" cy="788783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708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504210" y="4858682"/>
            <a:ext cx="17535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11075"/>
              </p:ext>
            </p:extLst>
          </p:nvPr>
        </p:nvGraphicFramePr>
        <p:xfrm>
          <a:off x="5603703" y="4539567"/>
          <a:ext cx="6929214" cy="1448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1879560" imgH="393480" progId="Equation.DSMT4">
                  <p:embed/>
                </p:oleObj>
              </mc:Choice>
              <mc:Fallback>
                <p:oleObj name="Equation" r:id="rId4" imgW="1879560" imgH="393480" progId="Equation.DSMT4">
                  <p:embed/>
                  <p:pic>
                    <p:nvPicPr>
                      <p:cNvPr id="7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703" y="4539567"/>
                        <a:ext cx="6929214" cy="144896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30004"/>
              </p:ext>
            </p:extLst>
          </p:nvPr>
        </p:nvGraphicFramePr>
        <p:xfrm>
          <a:off x="5658557" y="5969516"/>
          <a:ext cx="8743243" cy="147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6" imgW="2336760" imgH="393480" progId="Equation.DSMT4">
                  <p:embed/>
                </p:oleObj>
              </mc:Choice>
              <mc:Fallback>
                <p:oleObj name="Equation" r:id="rId6" imgW="2336760" imgH="393480" progId="Equation.DSMT4">
                  <p:embed/>
                  <p:pic>
                    <p:nvPicPr>
                      <p:cNvPr id="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8557" y="5969516"/>
                        <a:ext cx="8743243" cy="14717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3876241" y="8001000"/>
            <a:ext cx="3057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53797"/>
              </p:ext>
            </p:extLst>
          </p:nvPr>
        </p:nvGraphicFramePr>
        <p:xfrm>
          <a:off x="5499807" y="7728576"/>
          <a:ext cx="4482393" cy="146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8" imgW="1206360" imgH="393480" progId="Equation.DSMT4">
                  <p:embed/>
                </p:oleObj>
              </mc:Choice>
              <mc:Fallback>
                <p:oleObj name="Equation" r:id="rId8" imgW="1206360" imgH="393480" progId="Equation.DSMT4">
                  <p:embed/>
                  <p:pic>
                    <p:nvPicPr>
                      <p:cNvPr id="52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807" y="7728576"/>
                        <a:ext cx="4482393" cy="146042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4793300" y="4262406"/>
            <a:ext cx="192485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" name="Picture 5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7979" y="4006136"/>
            <a:ext cx="6329416" cy="48024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F290E917-5D80-4592-8B6C-6FBBC3955B35}"/>
              </a:ext>
            </a:extLst>
          </p:cNvPr>
          <p:cNvGrpSpPr/>
          <p:nvPr/>
        </p:nvGrpSpPr>
        <p:grpSpPr>
          <a:xfrm>
            <a:off x="822280" y="381000"/>
            <a:ext cx="9472086" cy="968318"/>
            <a:chOff x="739068" y="1515168"/>
            <a:chExt cx="9473319" cy="968444"/>
          </a:xfrm>
        </p:grpSpPr>
        <p:sp>
          <p:nvSpPr>
            <p:cNvPr id="50" name="Freeform 71">
              <a:extLst>
                <a:ext uri="{FF2B5EF4-FFF2-40B4-BE49-F238E27FC236}">
                  <a16:creationId xmlns:a16="http://schemas.microsoft.com/office/drawing/2014/main" id="{498BE668-6FC2-4536-B67F-EEBE1A22864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7360284-F3F8-471E-86EF-9F1D30B64B83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5" name="Freeform 71">
                <a:extLst>
                  <a:ext uri="{FF2B5EF4-FFF2-40B4-BE49-F238E27FC236}">
                    <a16:creationId xmlns:a16="http://schemas.microsoft.com/office/drawing/2014/main" id="{4C0CE30D-8B58-40A4-9A9F-09A056662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Oval 72">
                <a:extLst>
                  <a:ext uri="{FF2B5EF4-FFF2-40B4-BE49-F238E27FC236}">
                    <a16:creationId xmlns:a16="http://schemas.microsoft.com/office/drawing/2014/main" id="{AA0666B4-D5F0-4683-B839-029DAD5B6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Freeform 73">
                <a:extLst>
                  <a:ext uri="{FF2B5EF4-FFF2-40B4-BE49-F238E27FC236}">
                    <a16:creationId xmlns:a16="http://schemas.microsoft.com/office/drawing/2014/main" id="{091EAA50-1294-41AD-94B9-42600E25C9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Freeform 74">
                <a:extLst>
                  <a:ext uri="{FF2B5EF4-FFF2-40B4-BE49-F238E27FC236}">
                    <a16:creationId xmlns:a16="http://schemas.microsoft.com/office/drawing/2014/main" id="{7CD698D5-CF11-46D3-A6AB-53EFBC9B4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75">
                <a:extLst>
                  <a:ext uri="{FF2B5EF4-FFF2-40B4-BE49-F238E27FC236}">
                    <a16:creationId xmlns:a16="http://schemas.microsoft.com/office/drawing/2014/main" id="{50B9D8B6-63F7-4E56-A029-62205DDED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Freeform 76">
                <a:extLst>
                  <a:ext uri="{FF2B5EF4-FFF2-40B4-BE49-F238E27FC236}">
                    <a16:creationId xmlns:a16="http://schemas.microsoft.com/office/drawing/2014/main" id="{95AF4111-CC9F-40CA-84B0-45B74281A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Freeform 77">
                <a:extLst>
                  <a:ext uri="{FF2B5EF4-FFF2-40B4-BE49-F238E27FC236}">
                    <a16:creationId xmlns:a16="http://schemas.microsoft.com/office/drawing/2014/main" id="{4E6CC0B9-7DCC-43D4-92A8-08062A989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Freeform 78">
                <a:extLst>
                  <a:ext uri="{FF2B5EF4-FFF2-40B4-BE49-F238E27FC236}">
                    <a16:creationId xmlns:a16="http://schemas.microsoft.com/office/drawing/2014/main" id="{8FB912DB-3B05-490D-A289-F817431EC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79">
                <a:extLst>
                  <a:ext uri="{FF2B5EF4-FFF2-40B4-BE49-F238E27FC236}">
                    <a16:creationId xmlns:a16="http://schemas.microsoft.com/office/drawing/2014/main" id="{7505F58B-F705-49A7-BA57-B538F207F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80">
                <a:extLst>
                  <a:ext uri="{FF2B5EF4-FFF2-40B4-BE49-F238E27FC236}">
                    <a16:creationId xmlns:a16="http://schemas.microsoft.com/office/drawing/2014/main" id="{8C19035E-FE5B-40DA-9B2F-A091DA7D46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81">
                <a:extLst>
                  <a:ext uri="{FF2B5EF4-FFF2-40B4-BE49-F238E27FC236}">
                    <a16:creationId xmlns:a16="http://schemas.microsoft.com/office/drawing/2014/main" id="{64E0B780-1847-4C3D-97B9-A769C2A75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Freeform 82">
                <a:extLst>
                  <a:ext uri="{FF2B5EF4-FFF2-40B4-BE49-F238E27FC236}">
                    <a16:creationId xmlns:a16="http://schemas.microsoft.com/office/drawing/2014/main" id="{B6BD39A7-27CE-4BB5-8BDD-AAC9CB179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34744D8-73D2-4694-A995-656FE852E5D4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4400" b="1" i="0" u="none" strike="noStrike" kern="1200" cap="none" spc="0" normalizeH="0" baseline="0" noProof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TẬP TỰ LUẬN</a:t>
                </a:r>
                <a:endParaRPr kumimoji="0" lang="en-US" sz="4400" b="1" i="0" u="none" strike="noStrike" kern="1200" cap="none" spc="0" normalizeH="0" baseline="0" noProof="0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64221B7-C1A7-4626-973A-18BBC5DA74D4}"/>
                  </a:ext>
                </a:extLst>
              </p:cNvPr>
              <p:cNvSpPr txBox="1"/>
              <p:nvPr/>
            </p:nvSpPr>
            <p:spPr>
              <a:xfrm>
                <a:off x="838608" y="1674125"/>
                <a:ext cx="21388787" cy="1533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 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 = 2MB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AB.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𝐼𝑀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theo 2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tơ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4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à  </m:t>
                    </m:r>
                    <m:acc>
                      <m:accPr>
                        <m:chr m:val="⃗"/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64221B7-C1A7-4626-973A-18BBC5DA7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08" y="1674125"/>
                <a:ext cx="21388787" cy="1533177"/>
              </a:xfrm>
              <a:prstGeom prst="rect">
                <a:avLst/>
              </a:prstGeom>
              <a:blipFill>
                <a:blip r:embed="rId11"/>
                <a:stretch>
                  <a:fillRect l="-1169" t="-7968" b="-1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12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795391" y="4028429"/>
            <a:ext cx="22136901" cy="7553971"/>
            <a:chOff x="1205494" y="6941416"/>
            <a:chExt cx="22139783" cy="6409972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266655"/>
              <a:ext cx="22135691" cy="608473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788783"/>
              <a:chOff x="1205494" y="6941416"/>
              <a:chExt cx="3493741" cy="788783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652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1698878" y="5182295"/>
            <a:ext cx="64031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852150"/>
              </p:ext>
            </p:extLst>
          </p:nvPr>
        </p:nvGraphicFramePr>
        <p:xfrm>
          <a:off x="6193208" y="5167823"/>
          <a:ext cx="3276601" cy="933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888840" imgH="253800" progId="Equation.DSMT4">
                  <p:embed/>
                </p:oleObj>
              </mc:Choice>
              <mc:Fallback>
                <p:oleObj name="Equation" r:id="rId4" imgW="888840" imgH="253800" progId="Equation.DSMT4">
                  <p:embed/>
                  <p:pic>
                    <p:nvPicPr>
                      <p:cNvPr id="7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3208" y="5167823"/>
                        <a:ext cx="3276601" cy="93350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753830"/>
              </p:ext>
            </p:extLst>
          </p:nvPr>
        </p:nvGraphicFramePr>
        <p:xfrm>
          <a:off x="2215762" y="6885002"/>
          <a:ext cx="7824788" cy="341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1917360" imgH="838080" progId="Equation.DSMT4">
                  <p:embed/>
                </p:oleObj>
              </mc:Choice>
              <mc:Fallback>
                <p:oleObj name="Equation" r:id="rId6" imgW="1917360" imgH="838080" progId="Equation.DSMT4">
                  <p:embed/>
                  <p:pic>
                    <p:nvPicPr>
                      <p:cNvPr id="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5762" y="6885002"/>
                        <a:ext cx="7824788" cy="3417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1633013" y="6040314"/>
            <a:ext cx="99799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nl-N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trọng tâm tam giác </a:t>
            </a:r>
            <a:r>
              <a:rPr lang="nl-NL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MNP</a:t>
            </a:r>
            <a:r>
              <a:rPr lang="nl-N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nên ta có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914400" y="1447800"/>
            <a:ext cx="22019975" cy="200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M(1; -1), N(5; -3)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469809" y="5189555"/>
            <a:ext cx="4163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nl-NL" sz="4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0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282434"/>
              </p:ext>
            </p:extLst>
          </p:nvPr>
        </p:nvGraphicFramePr>
        <p:xfrm>
          <a:off x="13530423" y="5124360"/>
          <a:ext cx="3733800" cy="1020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8" imgW="927000" imgH="253800" progId="Equation.DSMT4">
                  <p:embed/>
                </p:oleObj>
              </mc:Choice>
              <mc:Fallback>
                <p:oleObj name="Equation" r:id="rId8" imgW="927000" imgH="253800" progId="Equation.DSMT4">
                  <p:embed/>
                  <p:pic>
                    <p:nvPicPr>
                      <p:cNvPr id="5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30423" y="5124360"/>
                        <a:ext cx="3733800" cy="102001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095923" y="10491653"/>
            <a:ext cx="3399730" cy="1090747"/>
            <a:chOff x="2095923" y="12464967"/>
            <a:chExt cx="3399730" cy="1090747"/>
          </a:xfrm>
        </p:grpSpPr>
        <p:graphicFrame>
          <p:nvGraphicFramePr>
            <p:cNvPr id="52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2170130"/>
                </p:ext>
              </p:extLst>
            </p:nvPr>
          </p:nvGraphicFramePr>
          <p:xfrm>
            <a:off x="3200400" y="12464967"/>
            <a:ext cx="2295253" cy="10907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tion" r:id="rId10" imgW="533160" imgH="253800" progId="Equation.DSMT4">
                    <p:embed/>
                  </p:oleObj>
                </mc:Choice>
                <mc:Fallback>
                  <p:oleObj name="Equation" r:id="rId10" imgW="533160" imgH="253800" progId="Equation.DSMT4">
                    <p:embed/>
                    <p:pic>
                      <p:nvPicPr>
                        <p:cNvPr id="52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12464967"/>
                          <a:ext cx="2295253" cy="109074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Rectangle 53"/>
            <p:cNvSpPr/>
            <p:nvPr/>
          </p:nvSpPr>
          <p:spPr>
            <a:xfrm>
              <a:off x="2095923" y="12533429"/>
              <a:ext cx="12650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4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nl-NL" sz="44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GB" sz="4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CE505B8-1561-4C1C-B13F-EDA8897E86A4}"/>
              </a:ext>
            </a:extLst>
          </p:cNvPr>
          <p:cNvGrpSpPr/>
          <p:nvPr/>
        </p:nvGrpSpPr>
        <p:grpSpPr>
          <a:xfrm>
            <a:off x="822280" y="381000"/>
            <a:ext cx="9472086" cy="968318"/>
            <a:chOff x="739068" y="1515168"/>
            <a:chExt cx="9473319" cy="968444"/>
          </a:xfrm>
        </p:grpSpPr>
        <p:sp>
          <p:nvSpPr>
            <p:cNvPr id="55" name="Freeform 71">
              <a:extLst>
                <a:ext uri="{FF2B5EF4-FFF2-40B4-BE49-F238E27FC236}">
                  <a16:creationId xmlns:a16="http://schemas.microsoft.com/office/drawing/2014/main" id="{E65DC7B0-C58E-4187-BD20-DD4EB90D910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DD5B869-3059-4D9F-89C5-74F57AF57EB7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7" name="Freeform 71">
                <a:extLst>
                  <a:ext uri="{FF2B5EF4-FFF2-40B4-BE49-F238E27FC236}">
                    <a16:creationId xmlns:a16="http://schemas.microsoft.com/office/drawing/2014/main" id="{0BE69E8D-6BD6-49B6-9B9E-093F721BA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Oval 72">
                <a:extLst>
                  <a:ext uri="{FF2B5EF4-FFF2-40B4-BE49-F238E27FC236}">
                    <a16:creationId xmlns:a16="http://schemas.microsoft.com/office/drawing/2014/main" id="{F3FE08CE-12A3-4882-8DF8-46BAF2114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Freeform 73">
                <a:extLst>
                  <a:ext uri="{FF2B5EF4-FFF2-40B4-BE49-F238E27FC236}">
                    <a16:creationId xmlns:a16="http://schemas.microsoft.com/office/drawing/2014/main" id="{59874E72-D3DA-41B1-9C55-A4D3D65E3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Freeform 74">
                <a:extLst>
                  <a:ext uri="{FF2B5EF4-FFF2-40B4-BE49-F238E27FC236}">
                    <a16:creationId xmlns:a16="http://schemas.microsoft.com/office/drawing/2014/main" id="{0F7D6EAE-C4C4-4CE9-B5ED-181216B3D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Freeform 75">
                <a:extLst>
                  <a:ext uri="{FF2B5EF4-FFF2-40B4-BE49-F238E27FC236}">
                    <a16:creationId xmlns:a16="http://schemas.microsoft.com/office/drawing/2014/main" id="{E76EFDE9-FDE4-4FBD-BF01-E2A7CFF55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Freeform 76">
                <a:extLst>
                  <a:ext uri="{FF2B5EF4-FFF2-40B4-BE49-F238E27FC236}">
                    <a16:creationId xmlns:a16="http://schemas.microsoft.com/office/drawing/2014/main" id="{ECD62680-BBF0-42E6-8C18-349514E8ED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77">
                <a:extLst>
                  <a:ext uri="{FF2B5EF4-FFF2-40B4-BE49-F238E27FC236}">
                    <a16:creationId xmlns:a16="http://schemas.microsoft.com/office/drawing/2014/main" id="{B8A56B4A-F92E-4987-AB0E-D74F3E1A5D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reeform 78">
                <a:extLst>
                  <a:ext uri="{FF2B5EF4-FFF2-40B4-BE49-F238E27FC236}">
                    <a16:creationId xmlns:a16="http://schemas.microsoft.com/office/drawing/2014/main" id="{43F10955-673F-4992-8ACB-68039FA7D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79">
                <a:extLst>
                  <a:ext uri="{FF2B5EF4-FFF2-40B4-BE49-F238E27FC236}">
                    <a16:creationId xmlns:a16="http://schemas.microsoft.com/office/drawing/2014/main" id="{0BEB1AD3-0858-485C-B511-5462A3A216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Freeform 80">
                <a:extLst>
                  <a:ext uri="{FF2B5EF4-FFF2-40B4-BE49-F238E27FC236}">
                    <a16:creationId xmlns:a16="http://schemas.microsoft.com/office/drawing/2014/main" id="{FAC91F0A-EF9F-44D1-B66F-38A2243D2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Freeform 81">
                <a:extLst>
                  <a:ext uri="{FF2B5EF4-FFF2-40B4-BE49-F238E27FC236}">
                    <a16:creationId xmlns:a16="http://schemas.microsoft.com/office/drawing/2014/main" id="{6B73E4A0-9606-4990-9555-EA50B5DD4D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Freeform 82">
                <a:extLst>
                  <a:ext uri="{FF2B5EF4-FFF2-40B4-BE49-F238E27FC236}">
                    <a16:creationId xmlns:a16="http://schemas.microsoft.com/office/drawing/2014/main" id="{BD69C3E4-C767-411D-B621-A0B9A6C07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438A39F-498E-4659-8E32-CA51FBCDAE71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4400" b="1" i="0" u="none" strike="noStrike" kern="1200" cap="none" spc="0" normalizeH="0" baseline="0" noProof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TẬP TỰ LUẬN</a:t>
                </a:r>
                <a:endParaRPr kumimoji="0" lang="en-US" sz="4400" b="1" i="0" u="none" strike="noStrike" kern="1200" cap="none" spc="0" normalizeH="0" baseline="0" noProof="0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141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11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FD20AD5C-1578-4784-9158-09A0738DB3AF}"/>
              </a:ext>
            </a:extLst>
          </p:cNvPr>
          <p:cNvGrpSpPr/>
          <p:nvPr/>
        </p:nvGrpSpPr>
        <p:grpSpPr>
          <a:xfrm>
            <a:off x="890126" y="4640758"/>
            <a:ext cx="22731874" cy="8143335"/>
            <a:chOff x="1205464" y="6940096"/>
            <a:chExt cx="22135691" cy="8071965"/>
          </a:xfrm>
        </p:grpSpPr>
        <p:sp>
          <p:nvSpPr>
            <p:cNvPr id="21" name="Rounded Rectangle 124">
              <a:extLst>
                <a:ext uri="{FF2B5EF4-FFF2-40B4-BE49-F238E27FC236}">
                  <a16:creationId xmlns:a16="http://schemas.microsoft.com/office/drawing/2014/main" id="{62292EFF-D532-4A1F-9753-47F117E9300F}"/>
                </a:ext>
              </a:extLst>
            </p:cNvPr>
            <p:cNvSpPr/>
            <p:nvPr/>
          </p:nvSpPr>
          <p:spPr>
            <a:xfrm>
              <a:off x="1205464" y="7226562"/>
              <a:ext cx="22135691" cy="778549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/>
              <a:endParaRPr lang="en-US" sz="4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37EE27C-25F0-457D-B5E9-22E792999034}"/>
                </a:ext>
              </a:extLst>
            </p:cNvPr>
            <p:cNvGrpSpPr/>
            <p:nvPr/>
          </p:nvGrpSpPr>
          <p:grpSpPr>
            <a:xfrm>
              <a:off x="1205494" y="6940096"/>
              <a:ext cx="3322466" cy="790103"/>
              <a:chOff x="1205494" y="6940096"/>
              <a:chExt cx="3322466" cy="790103"/>
            </a:xfrm>
          </p:grpSpPr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7C03C9F3-FB4A-4471-8C2D-56C6E8F6AA6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182856" tIns="91428" rIns="182856" bIns="91428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/>
                <a:endParaRPr lang="en-US" sz="44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31D56D-1811-47B9-8669-FBCDF133CEC0}"/>
                  </a:ext>
                </a:extLst>
              </p:cNvPr>
              <p:cNvSpPr txBox="1"/>
              <p:nvPr/>
            </p:nvSpPr>
            <p:spPr>
              <a:xfrm>
                <a:off x="2147887" y="6940096"/>
                <a:ext cx="2111898" cy="762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/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ound Diagonal Corner Rectangle 128">
                <a:extLst>
                  <a:ext uri="{FF2B5EF4-FFF2-40B4-BE49-F238E27FC236}">
                    <a16:creationId xmlns:a16="http://schemas.microsoft.com/office/drawing/2014/main" id="{851628FC-FF09-4FF6-B35F-63DDCF55CACE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/>
                <a:endParaRPr lang="en-US" sz="44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62C1756A-B821-48C3-AF11-BD023A33A8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82834" tIns="91418" rIns="182834" bIns="91418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/>
                <a:endParaRPr lang="en-US" sz="44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B9381F-6CFC-488A-89D8-F737E4503F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5250" y="2422526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3B9381F-6CFC-488A-89D8-F737E4503F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5250" y="2422526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056792-E232-4214-8905-E02A2E834D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3060701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056792-E232-4214-8905-E02A2E834D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3060701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7102216A-962A-47AC-9BA6-AE84374842DD}"/>
              </a:ext>
            </a:extLst>
          </p:cNvPr>
          <p:cNvGrpSpPr/>
          <p:nvPr/>
        </p:nvGrpSpPr>
        <p:grpSpPr>
          <a:xfrm>
            <a:off x="822280" y="381000"/>
            <a:ext cx="9472086" cy="968318"/>
            <a:chOff x="739068" y="1515168"/>
            <a:chExt cx="9473319" cy="968444"/>
          </a:xfrm>
        </p:grpSpPr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455E9396-26ED-4FB3-81A9-B12E158649F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294A211-9651-40E9-948D-179DBBC393FB}"/>
                </a:ext>
              </a:extLst>
            </p:cNvPr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33" name="Freeform 71">
                <a:extLst>
                  <a:ext uri="{FF2B5EF4-FFF2-40B4-BE49-F238E27FC236}">
                    <a16:creationId xmlns:a16="http://schemas.microsoft.com/office/drawing/2014/main" id="{B6A075C9-375F-46F6-ACEC-F76CB80BD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Oval 72">
                <a:extLst>
                  <a:ext uri="{FF2B5EF4-FFF2-40B4-BE49-F238E27FC236}">
                    <a16:creationId xmlns:a16="http://schemas.microsoft.com/office/drawing/2014/main" id="{0CD91F2F-E27E-4F3E-AF89-3BC5EE413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Freeform 73">
                <a:extLst>
                  <a:ext uri="{FF2B5EF4-FFF2-40B4-BE49-F238E27FC236}">
                    <a16:creationId xmlns:a16="http://schemas.microsoft.com/office/drawing/2014/main" id="{8762FCEE-CEDF-4B23-9DF1-92C4D6E6F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Freeform 74">
                <a:extLst>
                  <a:ext uri="{FF2B5EF4-FFF2-40B4-BE49-F238E27FC236}">
                    <a16:creationId xmlns:a16="http://schemas.microsoft.com/office/drawing/2014/main" id="{ACAB05FC-AB43-4640-93F9-EEFE5FB797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Freeform 75">
                <a:extLst>
                  <a:ext uri="{FF2B5EF4-FFF2-40B4-BE49-F238E27FC236}">
                    <a16:creationId xmlns:a16="http://schemas.microsoft.com/office/drawing/2014/main" id="{D02DC53B-7BF2-4C61-80D0-E75AC47D1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Freeform 76">
                <a:extLst>
                  <a:ext uri="{FF2B5EF4-FFF2-40B4-BE49-F238E27FC236}">
                    <a16:creationId xmlns:a16="http://schemas.microsoft.com/office/drawing/2014/main" id="{9F5A5CE9-FBE4-486E-852D-6C8219617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Freeform 77">
                <a:extLst>
                  <a:ext uri="{FF2B5EF4-FFF2-40B4-BE49-F238E27FC236}">
                    <a16:creationId xmlns:a16="http://schemas.microsoft.com/office/drawing/2014/main" id="{D4B0A445-3A3A-4B9C-B7FD-6F8BB5C03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Freeform 78">
                <a:extLst>
                  <a:ext uri="{FF2B5EF4-FFF2-40B4-BE49-F238E27FC236}">
                    <a16:creationId xmlns:a16="http://schemas.microsoft.com/office/drawing/2014/main" id="{ED391CA0-78D0-4672-A784-485D84C4D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Freeform 79">
                <a:extLst>
                  <a:ext uri="{FF2B5EF4-FFF2-40B4-BE49-F238E27FC236}">
                    <a16:creationId xmlns:a16="http://schemas.microsoft.com/office/drawing/2014/main" id="{5E5D0FBC-3B1E-49CD-AF0D-50ED6A1B7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Freeform 80">
                <a:extLst>
                  <a:ext uri="{FF2B5EF4-FFF2-40B4-BE49-F238E27FC236}">
                    <a16:creationId xmlns:a16="http://schemas.microsoft.com/office/drawing/2014/main" id="{E3AA8C83-148C-48F0-8CC0-B7A61AB22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Freeform 81">
                <a:extLst>
                  <a:ext uri="{FF2B5EF4-FFF2-40B4-BE49-F238E27FC236}">
                    <a16:creationId xmlns:a16="http://schemas.microsoft.com/office/drawing/2014/main" id="{04AD1561-2304-4CB3-86A8-4CB029FD1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Freeform 82">
                <a:extLst>
                  <a:ext uri="{FF2B5EF4-FFF2-40B4-BE49-F238E27FC236}">
                    <a16:creationId xmlns:a16="http://schemas.microsoft.com/office/drawing/2014/main" id="{B24B3936-98B1-47C5-A2AD-24D31B341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AB38A07-AF14-4414-9922-1D014303DB29}"/>
                  </a:ext>
                </a:extLst>
              </p:cNvPr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4400" b="1" i="0" u="none" strike="noStrike" kern="1200" cap="none" spc="0" normalizeH="0" baseline="0" noProof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TẬP TỰ LUẬN</a:t>
                </a:r>
                <a:endParaRPr kumimoji="0" lang="en-US" sz="4400" b="1" i="0" u="none" strike="noStrike" kern="1200" cap="none" spc="0" normalizeH="0" baseline="0" noProof="0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E4ADDA33-93F6-4797-9569-80AC2280393B}"/>
                  </a:ext>
                </a:extLst>
              </p:cNvPr>
              <p:cNvSpPr txBox="1"/>
              <p:nvPr/>
            </p:nvSpPr>
            <p:spPr>
              <a:xfrm>
                <a:off x="1023325" y="1676400"/>
                <a:ext cx="17278282" cy="2941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kumimoji="0" lang="en-US" sz="4400" b="1" i="1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kumimoji="0" lang="en-US" sz="4400" b="1" i="1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3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3;−2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(0;−3)</m:t>
                    </m:r>
                  </m:oMath>
                </a14:m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đỉnh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marR="0" lvl="0" indent="-74295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tung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4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kumimoji="0" lang="en-US" sz="4400" b="0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4400" b="0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𝑀𝐵</m:t>
                            </m:r>
                          </m:e>
                        </m:acc>
                        <m:r>
                          <a:rPr kumimoji="0" lang="en-US" sz="4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kumimoji="0" lang="en-US" sz="4400" b="0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4400" b="0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𝑀𝐶</m:t>
                            </m:r>
                          </m:e>
                        </m:acc>
                      </m:e>
                    </m:d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đạt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nhỏ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kumimoji="0" lang="en-US" sz="4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E4ADDA33-93F6-4797-9569-80AC22803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325" y="1676400"/>
                <a:ext cx="17278282" cy="2941639"/>
              </a:xfrm>
              <a:prstGeom prst="rect">
                <a:avLst/>
              </a:prstGeom>
              <a:blipFill>
                <a:blip r:embed="rId7"/>
                <a:stretch>
                  <a:fillRect l="-1447" t="-3934" b="-7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E7A81D42-7699-442A-B86D-9703E33FAD1D}"/>
                  </a:ext>
                </a:extLst>
              </p:cNvPr>
              <p:cNvSpPr txBox="1"/>
              <p:nvPr/>
            </p:nvSpPr>
            <p:spPr>
              <a:xfrm>
                <a:off x="8043277" y="2971800"/>
                <a:ext cx="3691523" cy="763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</a:rPr>
                            <m:t>𝐷𝐴</m:t>
                          </m:r>
                        </m:e>
                      </m:acc>
                      <m:r>
                        <a:rPr lang="en-US" sz="4400" i="1" smtClean="0">
                          <a:latin typeface="Cambria Math" panose="02040503050406030204" pitchFamily="18" charset="0"/>
                        </a:rPr>
                        <m:t>−2</m:t>
                      </m:r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</a:rPr>
                            <m:t>𝐷𝐵</m:t>
                          </m:r>
                        </m:e>
                      </m:acc>
                      <m:r>
                        <a:rPr lang="en-US" sz="440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E7A81D42-7699-442A-B86D-9703E33FA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277" y="2971800"/>
                <a:ext cx="3691523" cy="7637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72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ounded Rectangle 133"/>
          <p:cNvSpPr/>
          <p:nvPr/>
        </p:nvSpPr>
        <p:spPr bwMode="auto">
          <a:xfrm>
            <a:off x="541146" y="1524000"/>
            <a:ext cx="23231796" cy="28956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1600200"/>
                <a:ext cx="22565882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kumimoji="0" lang="en-US" sz="4400" b="1" i="1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1.</a:t>
                </a:r>
                <a:r>
                  <a:rPr kumimoji="0" lang="en-US" sz="440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itchFamily="34" charset="0"/>
                      </a:rPr>
                      <m:t>∆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itchFamily="34" charset="0"/>
                      </a:rPr>
                      <m:t>𝐴𝐵𝐶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𝐼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𝐵𝐶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𝐺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có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𝐺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trọng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tâm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itchFamily="34" charset="0"/>
                      </a:rPr>
                      <m:t>∆</m:t>
                    </m:r>
                    <m:r>
                      <a:rPr kumimoji="0" lang="en-US" sz="4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itchFamily="34" charset="0"/>
                      </a:rPr>
                      <m:t>𝐴𝐵𝐶</m:t>
                    </m:r>
                  </m:oMath>
                </a14:m>
                <a:endParaRPr kumimoji="0" lang="en-US" sz="44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1600200"/>
                <a:ext cx="22565882" cy="1446550"/>
              </a:xfrm>
              <a:prstGeom prst="rect">
                <a:avLst/>
              </a:prstGeom>
              <a:blipFill>
                <a:blip r:embed="rId3"/>
                <a:stretch>
                  <a:fillRect l="-1080" t="-8439" b="-19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07556" y="3195212"/>
                <a:ext cx="438854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GB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𝐺𝐴</m:t>
                    </m:r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=2</m:t>
                    </m:r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𝐺𝐼</m:t>
                    </m:r>
                  </m:oMath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556" y="3195212"/>
                <a:ext cx="438854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945292" y="2971800"/>
                <a:ext cx="4447108" cy="1051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vi-VN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GB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𝐺𝐼</m:t>
                    </m:r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den>
                    </m:f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𝐴𝐼</m:t>
                    </m:r>
                  </m:oMath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5292" y="2971800"/>
                <a:ext cx="4447108" cy="10518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446186" y="2971800"/>
                <a:ext cx="6713625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vi-VN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𝐴𝐺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𝐵𝐺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𝐶𝐺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6186" y="2971800"/>
                <a:ext cx="6713625" cy="8560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381000"/>
            <a:ext cx="9472086" cy="968318"/>
            <a:chOff x="739068" y="1515168"/>
            <a:chExt cx="9473319" cy="968444"/>
          </a:xfrm>
          <a:solidFill>
            <a:schemeClr val="bg2"/>
          </a:solidFill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  <a:grpFill/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  <a:grpFill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3494674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288189" y="2973050"/>
            <a:ext cx="790011" cy="854818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64598" y="3124200"/>
                <a:ext cx="5284402" cy="856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GB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𝐺𝐴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𝐺𝐶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𝐺𝐼</m:t>
                        </m:r>
                      </m:e>
                    </m:acc>
                  </m:oMath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598" y="3124200"/>
                <a:ext cx="5284402" cy="8560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ounded Rectangle 133">
            <a:extLst>
              <a:ext uri="{FF2B5EF4-FFF2-40B4-BE49-F238E27FC236}">
                <a16:creationId xmlns:a16="http://schemas.microsoft.com/office/drawing/2014/main" id="{AC3B1AD3-C20C-472D-B392-565A92876608}"/>
              </a:ext>
            </a:extLst>
          </p:cNvPr>
          <p:cNvSpPr/>
          <p:nvPr/>
        </p:nvSpPr>
        <p:spPr bwMode="auto">
          <a:xfrm>
            <a:off x="533400" y="4724400"/>
            <a:ext cx="23231796" cy="25146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4F2F5EF-BD93-4833-A5C4-1E6CA19B0265}"/>
                  </a:ext>
                </a:extLst>
              </p:cNvPr>
              <p:cNvSpPr/>
              <p:nvPr/>
            </p:nvSpPr>
            <p:spPr>
              <a:xfrm>
                <a:off x="1207060" y="4769902"/>
                <a:ext cx="157093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2. 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𝐴𝐵𝐶𝐷</m:t>
                    </m:r>
                  </m:oMath>
                </a14:m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kumimoji="0" lang="en-US" sz="4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4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?</a:t>
                </a:r>
                <a:endParaRPr kumimoji="0" lang="en-US" sz="44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4F2F5EF-BD93-4833-A5C4-1E6CA19B02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4769902"/>
                <a:ext cx="15709340" cy="769441"/>
              </a:xfrm>
              <a:prstGeom prst="rect">
                <a:avLst/>
              </a:prstGeom>
              <a:blipFill>
                <a:blip r:embed="rId8"/>
                <a:stretch>
                  <a:fillRect l="-1552" t="-14961" b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5E9DB4E-0442-44A7-8D27-81CA5662D1F5}"/>
                  </a:ext>
                </a:extLst>
              </p:cNvPr>
              <p:cNvSpPr/>
              <p:nvPr/>
            </p:nvSpPr>
            <p:spPr>
              <a:xfrm>
                <a:off x="978781" y="5765037"/>
                <a:ext cx="6821514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GB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5E9DB4E-0442-44A7-8D27-81CA5662D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781" y="5765037"/>
                <a:ext cx="6821514" cy="8560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711DFE3-E256-4F9C-9FAA-E44633FACDA0}"/>
                  </a:ext>
                </a:extLst>
              </p:cNvPr>
              <p:cNvSpPr/>
              <p:nvPr/>
            </p:nvSpPr>
            <p:spPr>
              <a:xfrm>
                <a:off x="5995323" y="5810110"/>
                <a:ext cx="6181077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GB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</m:t>
                        </m:r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𝐷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kumimoji="0" lang="en-GB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711DFE3-E256-4F9C-9FAA-E44633FACD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323" y="5810110"/>
                <a:ext cx="6181077" cy="8560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D39E942-DD8F-4786-996A-FCD7AFB25E91}"/>
                  </a:ext>
                </a:extLst>
              </p:cNvPr>
              <p:cNvSpPr/>
              <p:nvPr/>
            </p:nvSpPr>
            <p:spPr>
              <a:xfrm>
                <a:off x="10381093" y="5855183"/>
                <a:ext cx="6730697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kumimoji="0" lang="en-GB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kumimoji="0" lang="en-US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𝐴𝐶</m:t>
                          </m:r>
                        </m:e>
                      </m:acc>
                      <m:r>
                        <a:rPr kumimoji="0" lang="en-US" sz="4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0" lang="en-US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kumimoji="0" lang="en-US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</m:t>
                          </m:r>
                          <m:r>
                            <a:rPr kumimoji="0" lang="en-US" sz="4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𝐷</m:t>
                          </m:r>
                        </m:e>
                      </m:acc>
                      <m:r>
                        <a:rPr kumimoji="0" lang="en-US" sz="4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kumimoji="0" lang="en-US" sz="4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kumimoji="0" lang="en-US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kumimoji="0" lang="en-US" sz="4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</m:t>
                          </m:r>
                          <m:r>
                            <a:rPr kumimoji="0" lang="en-US" sz="4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kumimoji="0" lang="en-GB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D39E942-DD8F-4786-996A-FCD7AFB25E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1093" y="5855183"/>
                <a:ext cx="6730697" cy="8560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8F415524-194A-42D6-9DBD-2D0A685D3EFF}"/>
                  </a:ext>
                </a:extLst>
              </p:cNvPr>
              <p:cNvSpPr/>
              <p:nvPr/>
            </p:nvSpPr>
            <p:spPr>
              <a:xfrm>
                <a:off x="16782170" y="5791200"/>
                <a:ext cx="5820836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vi-VN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kumimoji="0" lang="en-US" sz="4400" b="1" i="0" u="none" strike="noStrike" kern="1200" cap="none" spc="-150" normalizeH="0" baseline="0" noProof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8F415524-194A-42D6-9DBD-2D0A685D3E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2170" y="5791200"/>
                <a:ext cx="5820836" cy="8560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45">
            <a:extLst>
              <a:ext uri="{FF2B5EF4-FFF2-40B4-BE49-F238E27FC236}">
                <a16:creationId xmlns:a16="http://schemas.microsoft.com/office/drawing/2014/main" id="{CA29701B-4035-4255-9974-7B2E5778F03C}"/>
              </a:ext>
            </a:extLst>
          </p:cNvPr>
          <p:cNvSpPr/>
          <p:nvPr/>
        </p:nvSpPr>
        <p:spPr>
          <a:xfrm>
            <a:off x="11132911" y="5867400"/>
            <a:ext cx="830489" cy="84385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7" name="Rounded Rectangle 133">
            <a:extLst>
              <a:ext uri="{FF2B5EF4-FFF2-40B4-BE49-F238E27FC236}">
                <a16:creationId xmlns:a16="http://schemas.microsoft.com/office/drawing/2014/main" id="{A7EBC35F-4C18-49BB-9DE4-B16006DA09C9}"/>
              </a:ext>
            </a:extLst>
          </p:cNvPr>
          <p:cNvSpPr/>
          <p:nvPr/>
        </p:nvSpPr>
        <p:spPr bwMode="auto">
          <a:xfrm>
            <a:off x="533400" y="7620000"/>
            <a:ext cx="23231796" cy="25146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713C614-4618-4882-9151-5B3D6AF8817E}"/>
                  </a:ext>
                </a:extLst>
              </p:cNvPr>
              <p:cNvSpPr/>
              <p:nvPr/>
            </p:nvSpPr>
            <p:spPr>
              <a:xfrm>
                <a:off x="1207060" y="7681668"/>
                <a:ext cx="20814740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3.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fr-FR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Trong</m:t>
                    </m:r>
                    <m:r>
                      <m:rPr>
                        <m:nor/>
                      </m:rPr>
                      <a:rPr kumimoji="0" lang="fr-FR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ặ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ph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ẳ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ng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ọ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độ</m:t>
                    </m:r>
                    <m:r>
                      <m:rPr>
                        <m:nor/>
                      </m:rPr>
                      <a:rPr kumimoji="0" lang="fr-FR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4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O</m:t>
                    </m:r>
                    <m:r>
                      <a:rPr kumimoji="0" lang="en-US" sz="4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𝑥𝑦</m:t>
                    </m:r>
                    <m:r>
                      <a:rPr kumimoji="0" lang="en-US" sz="4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</m:t>
                    </m:r>
                    <m: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cho</m:t>
                    </m:r>
                    <m:r>
                      <a:rPr kumimoji="0" lang="en-US" sz="4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5;2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(10;8)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vectơ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4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713C614-4618-4882-9151-5B3D6AF881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7681668"/>
                <a:ext cx="20814740" cy="856068"/>
              </a:xfrm>
              <a:prstGeom prst="rect">
                <a:avLst/>
              </a:prstGeom>
              <a:blipFill>
                <a:blip r:embed="rId13"/>
                <a:stretch>
                  <a:fillRect l="-1171" t="-354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0A4523A-0988-4DE2-A8EF-E7F131FCD9E8}"/>
                  </a:ext>
                </a:extLst>
              </p:cNvPr>
              <p:cNvSpPr/>
              <p:nvPr/>
            </p:nvSpPr>
            <p:spPr>
              <a:xfrm>
                <a:off x="1219200" y="8780015"/>
                <a:ext cx="548568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(15;10)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0A4523A-0988-4DE2-A8EF-E7F131FCD9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8780015"/>
                <a:ext cx="5485687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FBE8A9-CF2E-41AE-A7E1-1A7831E9E40E}"/>
                  </a:ext>
                </a:extLst>
              </p:cNvPr>
              <p:cNvSpPr/>
              <p:nvPr/>
            </p:nvSpPr>
            <p:spPr>
              <a:xfrm>
                <a:off x="6694072" y="8839200"/>
                <a:ext cx="548568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5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8FBE8A9-CF2E-41AE-A7E1-1A7831E9E4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072" y="8839200"/>
                <a:ext cx="5485687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F92DFD5-978C-4FBD-86F9-514119ED42A0}"/>
                  </a:ext>
                </a:extLst>
              </p:cNvPr>
              <p:cNvSpPr/>
              <p:nvPr/>
            </p:nvSpPr>
            <p:spPr>
              <a:xfrm>
                <a:off x="12168944" y="8835143"/>
                <a:ext cx="548568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;4)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BF92DFD5-978C-4FBD-86F9-514119ED4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8944" y="8835143"/>
                <a:ext cx="5485687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54A1F67-B3DB-4787-B77B-5E373C007CB3}"/>
                  </a:ext>
                </a:extLst>
              </p:cNvPr>
              <p:cNvSpPr/>
              <p:nvPr/>
            </p:nvSpPr>
            <p:spPr>
              <a:xfrm>
                <a:off x="17643815" y="8807579"/>
                <a:ext cx="548568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50;16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54A1F67-B3DB-4787-B77B-5E373C007C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3815" y="8807579"/>
                <a:ext cx="5485687" cy="7694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>
            <a:extLst>
              <a:ext uri="{FF2B5EF4-FFF2-40B4-BE49-F238E27FC236}">
                <a16:creationId xmlns:a16="http://schemas.microsoft.com/office/drawing/2014/main" id="{200E878C-686A-4DFF-B070-6F0789B7C304}"/>
              </a:ext>
            </a:extLst>
          </p:cNvPr>
          <p:cNvSpPr/>
          <p:nvPr/>
        </p:nvSpPr>
        <p:spPr>
          <a:xfrm>
            <a:off x="8153400" y="8686801"/>
            <a:ext cx="882850" cy="91778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6" name="Rounded Rectangle 133">
            <a:extLst>
              <a:ext uri="{FF2B5EF4-FFF2-40B4-BE49-F238E27FC236}">
                <a16:creationId xmlns:a16="http://schemas.microsoft.com/office/drawing/2014/main" id="{4599740B-F7ED-47F4-AED0-B4AF24EF7C89}"/>
              </a:ext>
            </a:extLst>
          </p:cNvPr>
          <p:cNvSpPr/>
          <p:nvPr/>
        </p:nvSpPr>
        <p:spPr bwMode="auto">
          <a:xfrm>
            <a:off x="533400" y="10515600"/>
            <a:ext cx="23231796" cy="2971800"/>
          </a:xfrm>
          <a:prstGeom prst="roundRect">
            <a:avLst>
              <a:gd name="adj" fmla="val 5492"/>
            </a:avLst>
          </a:prstGeom>
          <a:solidFill>
            <a:schemeClr val="bg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1770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8187404-4217-43E6-8D0F-75A4B162A514}"/>
                  </a:ext>
                </a:extLst>
              </p:cNvPr>
              <p:cNvSpPr/>
              <p:nvPr/>
            </p:nvSpPr>
            <p:spPr>
              <a:xfrm>
                <a:off x="1207060" y="10562640"/>
                <a:ext cx="21922442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4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4. 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ABCD,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3;5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,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4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1;−2</m:t>
                        </m:r>
                      </m:e>
                    </m:d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𝐶</m:t>
                    </m:r>
                    <m:r>
                      <a:rPr kumimoji="0" lang="en-US" sz="4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(5;3)</m:t>
                    </m:r>
                  </m:oMath>
                </a14:m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đỉnh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kumimoji="0" lang="en-US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4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8187404-4217-43E6-8D0F-75A4B162A5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10562640"/>
                <a:ext cx="21922442" cy="1446550"/>
              </a:xfrm>
              <a:prstGeom prst="rect">
                <a:avLst/>
              </a:prstGeom>
              <a:blipFill>
                <a:blip r:embed="rId18"/>
                <a:stretch>
                  <a:fillRect l="-1112" t="-8439" b="-19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78BAC9CF-4FB2-45D4-AE29-3BCD1FAF335B}"/>
                  </a:ext>
                </a:extLst>
              </p:cNvPr>
              <p:cNvSpPr/>
              <p:nvPr/>
            </p:nvSpPr>
            <p:spPr>
              <a:xfrm>
                <a:off x="1207060" y="12093765"/>
                <a:ext cx="438854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(1;0)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78BAC9CF-4FB2-45D4-AE29-3BCD1FAF33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12093765"/>
                <a:ext cx="4388542" cy="76944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6A45B60-83BE-4F10-8712-460942229A3E}"/>
                  </a:ext>
                </a:extLst>
              </p:cNvPr>
              <p:cNvSpPr/>
              <p:nvPr/>
            </p:nvSpPr>
            <p:spPr>
              <a:xfrm>
                <a:off x="6577532" y="12131647"/>
                <a:ext cx="438854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7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10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6A45B60-83BE-4F10-8712-460942229A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32" y="12131647"/>
                <a:ext cx="4388542" cy="76944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DF06C7C-9033-434D-B6FE-5AB75BBCA361}"/>
                  </a:ext>
                </a:extLst>
              </p:cNvPr>
              <p:cNvSpPr/>
              <p:nvPr/>
            </p:nvSpPr>
            <p:spPr>
              <a:xfrm>
                <a:off x="11854024" y="12013236"/>
                <a:ext cx="4447108" cy="1359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3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f>
                        <m:fPr>
                          <m:ctrlPr>
                            <a:rPr kumimoji="0" lang="en-US" sz="4400" b="0" i="1" u="none" strike="noStrike" kern="1200" cap="none" spc="-15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kumimoji="0" lang="en-US" sz="4400" b="0" i="1" u="none" strike="noStrike" kern="1200" cap="none" spc="-15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7</m:t>
                          </m:r>
                        </m:num>
                        <m:den>
                          <m:r>
                            <a:rPr kumimoji="0" lang="en-US" sz="4400" b="0" i="1" u="none" strike="noStrike" kern="1200" cap="none" spc="-15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</m:den>
                      </m:f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en-GB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DF06C7C-9033-434D-B6FE-5AB75BBCA3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4024" y="12013236"/>
                <a:ext cx="4447108" cy="135998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BE45DAE-3B23-4603-8CEF-16AA16151924}"/>
                  </a:ext>
                </a:extLst>
              </p:cNvPr>
              <p:cNvSpPr/>
              <p:nvPr/>
            </p:nvSpPr>
            <p:spPr>
              <a:xfrm>
                <a:off x="17703586" y="12308509"/>
                <a:ext cx="40234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4400" b="1" i="0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−7</m:t>
                      </m:r>
                      <m:r>
                        <a:rPr kumimoji="0" lang="en-US" sz="4400" b="0" i="1" u="none" strike="noStrike" kern="1200" cap="none" spc="-15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kumimoji="0" lang="en-US" sz="4400" b="0" i="1" u="none" strike="noStrike" kern="1200" cap="none" spc="-15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10)</m:t>
                      </m:r>
                      <m:r>
                        <m:rPr>
                          <m:nor/>
                        </m:rPr>
                        <a:rPr kumimoji="0" lang="en-GB" sz="4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kumimoji="0" lang="vi-V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BE45DAE-3B23-4603-8CEF-16AA161519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3586" y="12308509"/>
                <a:ext cx="4023461" cy="76944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Oval 78">
            <a:extLst>
              <a:ext uri="{FF2B5EF4-FFF2-40B4-BE49-F238E27FC236}">
                <a16:creationId xmlns:a16="http://schemas.microsoft.com/office/drawing/2014/main" id="{CDFE9E1A-FCF2-4404-86B2-6A89766DED09}"/>
              </a:ext>
            </a:extLst>
          </p:cNvPr>
          <p:cNvSpPr/>
          <p:nvPr/>
        </p:nvSpPr>
        <p:spPr>
          <a:xfrm>
            <a:off x="7369848" y="12085585"/>
            <a:ext cx="859752" cy="8155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118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2" grpId="0"/>
      <p:bldP spid="54" grpId="0"/>
      <p:bldP spid="55" grpId="0"/>
      <p:bldP spid="58" grpId="0" animBg="1"/>
      <p:bldP spid="4" grpId="0"/>
      <p:bldP spid="41" grpId="0"/>
      <p:bldP spid="42" grpId="0"/>
      <p:bldP spid="43" grpId="0"/>
      <p:bldP spid="44" grpId="0"/>
      <p:bldP spid="45" grpId="0"/>
      <p:bldP spid="46" grpId="0" animBg="1"/>
      <p:bldP spid="48" grpId="0"/>
      <p:bldP spid="49" grpId="0"/>
      <p:bldP spid="50" grpId="0"/>
      <p:bldP spid="51" grpId="0"/>
      <p:bldP spid="52" grpId="0"/>
      <p:bldP spid="53" grpId="0" animBg="1"/>
      <p:bldP spid="57" grpId="0"/>
      <p:bldP spid="62" grpId="0"/>
      <p:bldP spid="76" grpId="0"/>
      <p:bldP spid="77" grpId="0"/>
      <p:bldP spid="78" grpId="0"/>
      <p:bldP spid="7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NKNOELEADERBOARD" val="1620487574"/>
  <p:tag name="MMPROD_UIDATA" val="&lt;database version=&quot;11.0&quot;&gt;&lt;object type=&quot;1&quot; unique_id=&quot;10001&quot;&gt;&lt;object type=&quot;2&quot; unique_id=&quot;10002&quot;&gt;&lt;object type=&quot;3&quot; unique_id=&quot;10057&quot;&gt;&lt;property id=&quot;20148&quot; value=&quot;5&quot;/&gt;&lt;property id=&quot;20300&quot; value=&quot;Slide 1&quot;/&gt;&lt;property id=&quot;20307&quot; value=&quot;382&quot;/&gt;&lt;/object&gt;&lt;object type=&quot;3&quot; unique_id=&quot;10058&quot;&gt;&lt;property id=&quot;20148&quot; value=&quot;5&quot;/&gt;&lt;property id=&quot;20300&quot; value=&quot;Slide 2&quot;/&gt;&lt;property id=&quot;20307&quot; value=&quot;383&quot;/&gt;&lt;/object&gt;&lt;object type=&quot;3&quot; unique_id=&quot;10059&quot;&gt;&lt;property id=&quot;20148&quot; value=&quot;5&quot;/&gt;&lt;property id=&quot;20300&quot; value=&quot;Slide 3&quot;/&gt;&lt;property id=&quot;20307&quot; value=&quot;384&quot;/&gt;&lt;/object&gt;&lt;object type=&quot;3&quot; unique_id=&quot;10060&quot;&gt;&lt;property id=&quot;20148&quot; value=&quot;5&quot;/&gt;&lt;property id=&quot;20300&quot; value=&quot;Slide 4&quot;/&gt;&lt;property id=&quot;20307&quot; value=&quot;385&quot;/&gt;&lt;/object&gt;&lt;object type=&quot;3&quot; unique_id=&quot;10061&quot;&gt;&lt;property id=&quot;20148&quot; value=&quot;5&quot;/&gt;&lt;property id=&quot;20300&quot; value=&quot;Slide 5&quot;/&gt;&lt;property id=&quot;20307&quot; value=&quot;394&quot;/&gt;&lt;/object&gt;&lt;object type=&quot;3&quot; unique_id=&quot;10062&quot;&gt;&lt;property id=&quot;20148&quot; value=&quot;5&quot;/&gt;&lt;property id=&quot;20300&quot; value=&quot;Slide 6&quot;/&gt;&lt;property id=&quot;20307&quot; value=&quot;395&quot;/&gt;&lt;/object&gt;&lt;object type=&quot;3&quot; unique_id=&quot;10063&quot;&gt;&lt;property id=&quot;20148&quot; value=&quot;5&quot;/&gt;&lt;property id=&quot;20300&quot; value=&quot;Slide 7&quot;/&gt;&lt;property id=&quot;20307&quot; value=&quot;396&quot;/&gt;&lt;/object&gt;&lt;object type=&quot;3&quot; unique_id=&quot;10064&quot;&gt;&lt;property id=&quot;20148&quot; value=&quot;5&quot;/&gt;&lt;property id=&quot;20300&quot; value=&quot;Slide 8&quot;/&gt;&lt;property id=&quot;20307&quot; value=&quot;397&quot;/&gt;&lt;/object&gt;&lt;object type=&quot;3&quot; unique_id=&quot;10065&quot;&gt;&lt;property id=&quot;20148&quot; value=&quot;5&quot;/&gt;&lt;property id=&quot;20300&quot; value=&quot;Slide 9&quot;/&gt;&lt;property id=&quot;20307&quot; value=&quot;398&quot;/&gt;&lt;/object&gt;&lt;object type=&quot;3&quot; unique_id=&quot;10066&quot;&gt;&lt;property id=&quot;20148&quot; value=&quot;5&quot;/&gt;&lt;property id=&quot;20300&quot; value=&quot;Slide 10&quot;/&gt;&lt;property id=&quot;20307&quot; value=&quot;399&quot;/&gt;&lt;/object&gt;&lt;object type=&quot;3&quot; unique_id=&quot;10067&quot;&gt;&lt;property id=&quot;20148&quot; value=&quot;5&quot;/&gt;&lt;property id=&quot;20300&quot; value=&quot;Slide 11&quot;/&gt;&lt;property id=&quot;20307&quot; value=&quot;400&quot;/&gt;&lt;/object&gt;&lt;object type=&quot;3&quot; unique_id=&quot;10068&quot;&gt;&lt;property id=&quot;20148&quot; value=&quot;5&quot;/&gt;&lt;property id=&quot;20300&quot; value=&quot;Slide 12&quot;/&gt;&lt;property id=&quot;20307&quot; value=&quot;401&quot;/&gt;&lt;/object&gt;&lt;object type=&quot;3&quot; unique_id=&quot;10069&quot;&gt;&lt;property id=&quot;20148&quot; value=&quot;5&quot;/&gt;&lt;property id=&quot;20300&quot; value=&quot;Slide 13&quot;/&gt;&lt;property id=&quot;20307&quot; value=&quot;402&quot;/&gt;&lt;/object&gt;&lt;object type=&quot;3&quot; unique_id=&quot;10070&quot;&gt;&lt;property id=&quot;20148&quot; value=&quot;5&quot;/&gt;&lt;property id=&quot;20300&quot; value=&quot;Slide 14&quot;/&gt;&lt;property id=&quot;20307&quot; value=&quot;345&quot;/&gt;&lt;/object&gt;&lt;object type=&quot;3&quot; unique_id=&quot;10071&quot;&gt;&lt;property id=&quot;20148&quot; value=&quot;5&quot;/&gt;&lt;property id=&quot;20300&quot; value=&quot;Slide 15&quot;/&gt;&lt;property id=&quot;20307&quot; value=&quot;403&quot;/&gt;&lt;/object&gt;&lt;object type=&quot;3&quot; unique_id=&quot;10072&quot;&gt;&lt;property id=&quot;20148&quot; value=&quot;5&quot;/&gt;&lt;property id=&quot;20300&quot; value=&quot;Slide 16&quot;/&gt;&lt;property id=&quot;20307&quot; value=&quot;404&quot;/&gt;&lt;/object&gt;&lt;object type=&quot;3&quot; unique_id=&quot;10073&quot;&gt;&lt;property id=&quot;20148&quot; value=&quot;5&quot;/&gt;&lt;property id=&quot;20300&quot; value=&quot;Slide 17&quot;/&gt;&lt;property id=&quot;20307&quot; value=&quot;405&quot;/&gt;&lt;/object&gt;&lt;object type=&quot;3&quot; unique_id=&quot;10074&quot;&gt;&lt;property id=&quot;20148&quot; value=&quot;5&quot;/&gt;&lt;property id=&quot;20300&quot; value=&quot;Slide 18&quot;/&gt;&lt;property id=&quot;20307&quot; value=&quot;371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5607</TotalTime>
  <Words>1942</Words>
  <Application>Microsoft Office PowerPoint</Application>
  <PresentationFormat>Custom</PresentationFormat>
  <Paragraphs>191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Tahoma</vt:lpstr>
      <vt:lpstr>Times New Roman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word</cp:lastModifiedBy>
  <cp:revision>545</cp:revision>
  <dcterms:created xsi:type="dcterms:W3CDTF">2013-08-31T11:42:51Z</dcterms:created>
  <dcterms:modified xsi:type="dcterms:W3CDTF">2021-11-22T12:46:40Z</dcterms:modified>
</cp:coreProperties>
</file>